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1" r:id="rId5"/>
    <p:sldId id="265" r:id="rId6"/>
    <p:sldId id="267" r:id="rId7"/>
    <p:sldId id="266" r:id="rId8"/>
    <p:sldId id="259" r:id="rId9"/>
    <p:sldId id="268" r:id="rId10"/>
    <p:sldId id="269" r:id="rId11"/>
    <p:sldId id="264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8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358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051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184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717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169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8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37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906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778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04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4F70-8476-43B6-9199-300477C7B8CA}" type="datetimeFigureOut">
              <a:rPr lang="pt-PT" smtClean="0"/>
              <a:t>13-12-2022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27C1-848D-43FB-A953-22823F9DB0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231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993653"/>
            <a:ext cx="12192000" cy="174399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95" y="993653"/>
            <a:ext cx="3742007" cy="174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4" y="185037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97255" y="399378"/>
            <a:ext cx="341664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1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sz="1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sz="1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Instituto Regulador dos Serviços de Electricidade e de Água</a:t>
            </a:r>
            <a:endParaRPr lang="pt-PT" sz="14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0" y="5988478"/>
            <a:ext cx="12192000" cy="2813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6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665379" y="3414754"/>
            <a:ext cx="106835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accent2"/>
                </a:solidFill>
              </a:rPr>
              <a:t>Evento Paralelo/</a:t>
            </a:r>
            <a:r>
              <a:rPr lang="en-GB" sz="2800" b="1" dirty="0">
                <a:solidFill>
                  <a:schemeClr val="accent2"/>
                </a:solidFill>
              </a:rPr>
              <a:t>S</a:t>
            </a:r>
            <a:r>
              <a:rPr lang="en-GB" sz="2800" b="1" dirty="0" smtClean="0">
                <a:solidFill>
                  <a:schemeClr val="accent2"/>
                </a:solidFill>
              </a:rPr>
              <a:t>ide </a:t>
            </a:r>
            <a:r>
              <a:rPr lang="en-GB" sz="2800" b="1" dirty="0">
                <a:solidFill>
                  <a:schemeClr val="accent2"/>
                </a:solidFill>
              </a:rPr>
              <a:t>E</a:t>
            </a:r>
            <a:r>
              <a:rPr lang="en-GB" sz="2800" b="1" dirty="0" smtClean="0">
                <a:solidFill>
                  <a:schemeClr val="accent2"/>
                </a:solidFill>
              </a:rPr>
              <a:t>vent 2</a:t>
            </a:r>
            <a:endParaRPr lang="pt-PT" sz="2800" b="1" dirty="0" smtClean="0">
              <a:solidFill>
                <a:schemeClr val="accent2"/>
              </a:solidFill>
            </a:endParaRPr>
          </a:p>
          <a:p>
            <a:pPr algn="ctr"/>
            <a:r>
              <a:rPr lang="pt-PT" sz="2800" b="1" dirty="0"/>
              <a:t>Gerenciando a </a:t>
            </a:r>
            <a:r>
              <a:rPr lang="pt-PT" sz="2800" b="1" dirty="0" smtClean="0"/>
              <a:t>Transição </a:t>
            </a:r>
            <a:r>
              <a:rPr lang="pt-PT" sz="2800" b="1" dirty="0"/>
              <a:t>para </a:t>
            </a:r>
            <a:r>
              <a:rPr lang="pt-PT" sz="2800" b="1" dirty="0" smtClean="0"/>
              <a:t>Combustíveis </a:t>
            </a:r>
            <a:r>
              <a:rPr lang="pt-PT" sz="2800" b="1" dirty="0"/>
              <a:t>mais </a:t>
            </a:r>
            <a:r>
              <a:rPr lang="pt-PT" sz="2800" b="1" dirty="0" smtClean="0"/>
              <a:t>Limpos </a:t>
            </a:r>
            <a:endParaRPr lang="pt-PT" sz="2800" b="1" dirty="0"/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(</a:t>
            </a:r>
            <a:r>
              <a:rPr lang="en-GB" sz="2800" b="1" dirty="0">
                <a:solidFill>
                  <a:srgbClr val="00B0F0"/>
                </a:solidFill>
              </a:rPr>
              <a:t>Managing the Transition to Cleaner </a:t>
            </a:r>
            <a:r>
              <a:rPr lang="en-GB" sz="2800" b="1" dirty="0" smtClean="0">
                <a:solidFill>
                  <a:srgbClr val="00B0F0"/>
                </a:solidFill>
              </a:rPr>
              <a:t>Fuels</a:t>
            </a:r>
            <a:r>
              <a:rPr lang="en-US" sz="2800" b="1" dirty="0" smtClean="0">
                <a:solidFill>
                  <a:srgbClr val="00B0F0"/>
                </a:solidFill>
              </a:rPr>
              <a:t>)</a:t>
            </a:r>
            <a:endParaRPr lang="pt-PT" sz="2800" b="1" dirty="0" smtClean="0">
              <a:solidFill>
                <a:srgbClr val="00B0F0"/>
              </a:solidFill>
            </a:endParaRPr>
          </a:p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Palmeiras Suites Hotel, 14 – 15 December 2022, Luanda - Angola</a:t>
            </a:r>
          </a:p>
        </p:txBody>
      </p:sp>
    </p:spTree>
    <p:extLst>
      <p:ext uri="{BB962C8B-B14F-4D97-AF65-F5344CB8AC3E}">
        <p14:creationId xmlns:p14="http://schemas.microsoft.com/office/powerpoint/2010/main" val="954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" name="Picture 1" descr="POLUIÇÃO - CO2 Emissions per capita in World (2019)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37" y="1479625"/>
            <a:ext cx="6637685" cy="44519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85642"/>
            <a:ext cx="10515600" cy="61542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Arial Rounded MT Bold"/>
                <a:cs typeface="Arial Rounded MT Bold"/>
              </a:rPr>
              <a:t>AFRICA </a:t>
            </a:r>
            <a:r>
              <a:rPr lang="mr-IN" sz="3200" b="1" u="sng" dirty="0" smtClean="0">
                <a:latin typeface="Arial Rounded MT Bold"/>
                <a:cs typeface="Arial Rounded MT Bold"/>
              </a:rPr>
              <a:t>–</a:t>
            </a:r>
            <a:r>
              <a:rPr lang="en-US" sz="3200" b="1" u="sng" dirty="0" smtClean="0">
                <a:latin typeface="Arial Rounded MT Bold"/>
                <a:cs typeface="Arial Rounded MT Bold"/>
              </a:rPr>
              <a:t> The Lowest Polluter Continent</a:t>
            </a:r>
            <a:endParaRPr lang="en-US" sz="3200" b="1" u="sng" dirty="0">
              <a:latin typeface="Arial Rounded MT Bold"/>
              <a:cs typeface="Arial Rounded MT Bold"/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838200" y="1466532"/>
            <a:ext cx="10515600" cy="44257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Captura de ecrã 2022-12-12, às 13.22.4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4" y="175679"/>
            <a:ext cx="1003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sp>
        <p:nvSpPr>
          <p:cNvPr id="18" name="Rectangle 2051">
            <a:extLst>
              <a:ext uri="{FF2B5EF4-FFF2-40B4-BE49-F238E27FC236}">
                <a16:creationId xmlns:a16="http://schemas.microsoft.com/office/drawing/2014/main" xmlns="" id="{D8374B27-14A0-7D47-84AB-5965A2C5D517}"/>
              </a:ext>
            </a:extLst>
          </p:cNvPr>
          <p:cNvSpPr txBox="1">
            <a:spLocks noChangeArrowheads="1"/>
          </p:cNvSpPr>
          <p:nvPr/>
        </p:nvSpPr>
        <p:spPr>
          <a:xfrm>
            <a:off x="1777604" y="2012678"/>
            <a:ext cx="8964612" cy="230896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2075" tIns="46038" rIns="92075" bIns="46038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4572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9144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13716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18288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E46C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Thank You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Obrigado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Merci Beaucoup</a:t>
            </a:r>
            <a:b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Asante Sana</a:t>
            </a:r>
            <a:endParaRPr lang="en-US" sz="2400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257576" y="160338"/>
            <a:ext cx="1841679" cy="52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Logotipo Entidade/orador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188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385731" y="989986"/>
            <a:ext cx="229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Biografia/Biography </a:t>
            </a:r>
            <a:endParaRPr lang="pt-PT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153679" y="1750285"/>
            <a:ext cx="782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Nome/</a:t>
            </a:r>
            <a:r>
              <a:rPr lang="en-GB" dirty="0" smtClean="0"/>
              <a:t>Name</a:t>
            </a:r>
            <a:r>
              <a:rPr lang="pt-PT" dirty="0" smtClean="0"/>
              <a:t>: JOSÉ de OLIVEIRA</a:t>
            </a:r>
            <a:endParaRPr lang="pt-PT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3193365" y="2329698"/>
            <a:ext cx="835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Empresa/</a:t>
            </a:r>
            <a:r>
              <a:rPr lang="en-GB" dirty="0" smtClean="0"/>
              <a:t>company</a:t>
            </a:r>
            <a:r>
              <a:rPr lang="pt-PT" dirty="0" smtClean="0"/>
              <a:t>: CEIC/UCAN</a:t>
            </a:r>
            <a:endParaRPr lang="pt-PT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193365" y="3085006"/>
            <a:ext cx="835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Posição/</a:t>
            </a:r>
            <a:r>
              <a:rPr lang="en-GB" dirty="0" smtClean="0"/>
              <a:t>Position</a:t>
            </a:r>
            <a:r>
              <a:rPr lang="pt-PT" dirty="0" smtClean="0"/>
              <a:t>: RESEARCHER </a:t>
            </a:r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193365" y="3808901"/>
            <a:ext cx="7125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Trajectória Profissional/</a:t>
            </a:r>
            <a:r>
              <a:rPr lang="en-GB" dirty="0" smtClean="0"/>
              <a:t>Career</a:t>
            </a:r>
            <a:r>
              <a:rPr lang="pt-PT" dirty="0" smtClean="0"/>
              <a:t> </a:t>
            </a:r>
            <a:r>
              <a:rPr lang="en-GB" dirty="0" smtClean="0"/>
              <a:t>Path: Journalist specialized in Economic and Energy Matters from 1975 to 2012; From 1990 to 2012 Executive Editor of </a:t>
            </a:r>
            <a:r>
              <a:rPr lang="en-GB" dirty="0" err="1" smtClean="0"/>
              <a:t>Revista</a:t>
            </a:r>
            <a:r>
              <a:rPr lang="en-GB" dirty="0" smtClean="0"/>
              <a:t> ENERGIA, a quarterly Journal on Energy; Researcher for Energy from </a:t>
            </a:r>
            <a:r>
              <a:rPr lang="pt-PT" dirty="0" smtClean="0"/>
              <a:t>2012 </a:t>
            </a:r>
            <a:r>
              <a:rPr lang="en-GB" dirty="0" smtClean="0"/>
              <a:t>to today at </a:t>
            </a:r>
            <a:r>
              <a:rPr lang="pt-PT" dirty="0" smtClean="0"/>
              <a:t>CENTRO de ESTUDOS e INVESTIGAÇÂO CIENTIFICA </a:t>
            </a:r>
            <a:r>
              <a:rPr lang="en-GB" dirty="0" smtClean="0"/>
              <a:t>at</a:t>
            </a:r>
            <a:r>
              <a:rPr lang="pt-PT" dirty="0" smtClean="0"/>
              <a:t> ANGOLAN CATHOLIC UNIVERSITY (CEIC/UCAN)</a:t>
            </a:r>
            <a:endParaRPr lang="pt-PT" dirty="0"/>
          </a:p>
        </p:txBody>
      </p:sp>
      <p:pic>
        <p:nvPicPr>
          <p:cNvPr id="2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pic>
        <p:nvPicPr>
          <p:cNvPr id="2" name="Picture 1" descr="Captura de ecrã 2022-12-12, às 13.22.4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8" y="175679"/>
            <a:ext cx="1003300" cy="457200"/>
          </a:xfrm>
          <a:prstGeom prst="rect">
            <a:avLst/>
          </a:prstGeom>
        </p:spPr>
      </p:pic>
      <p:pic>
        <p:nvPicPr>
          <p:cNvPr id="3" name="Picture 2" descr="Captura de ecrã 2022-12-12, às 13.31.40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7" y="1712227"/>
            <a:ext cx="2341642" cy="26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830"/>
            <a:ext cx="10515600" cy="70707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ANGOLA </a:t>
            </a:r>
            <a:r>
              <a:rPr lang="mr-IN" sz="2800" dirty="0" smtClean="0">
                <a:latin typeface="Arial Rounded MT Bold"/>
                <a:cs typeface="Arial Rounded MT Bold"/>
              </a:rPr>
              <a:t>–</a:t>
            </a:r>
            <a:r>
              <a:rPr lang="en-US" sz="2800" dirty="0" smtClean="0">
                <a:latin typeface="Arial Rounded MT Bold"/>
                <a:cs typeface="Arial Rounded MT Bold"/>
              </a:rPr>
              <a:t> Affected by High Temperatures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66532"/>
            <a:ext cx="10515600" cy="44912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Weather - Temperature Anomalies in 202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55" y="1492720"/>
            <a:ext cx="7056631" cy="4216278"/>
          </a:xfrm>
          <a:prstGeom prst="rect">
            <a:avLst/>
          </a:prstGeom>
        </p:spPr>
      </p:pic>
      <p:pic>
        <p:nvPicPr>
          <p:cNvPr id="5" name="Picture 4" descr="Captura de ecrã 2022-12-12, às 13.22.4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3" y="162584"/>
            <a:ext cx="1003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8736"/>
            <a:ext cx="10515600" cy="65470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ANGOLA </a:t>
            </a:r>
            <a:r>
              <a:rPr lang="mr-IN" sz="2800" dirty="0" smtClean="0">
                <a:latin typeface="Arial Rounded MT Bold"/>
                <a:cs typeface="Arial Rounded MT Bold"/>
              </a:rPr>
              <a:t>–</a:t>
            </a:r>
            <a:r>
              <a:rPr lang="en-US" sz="2800" dirty="0" smtClean="0">
                <a:latin typeface="Arial Rounded MT Bold"/>
                <a:cs typeface="Arial Rounded MT Bold"/>
              </a:rPr>
              <a:t> Emissions Breakdown by Sector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702224"/>
            <a:ext cx="10515600" cy="40460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NGOLA - CO2e Emissions by Sector (2015)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37" y="1806976"/>
            <a:ext cx="9256101" cy="3853311"/>
          </a:xfrm>
          <a:prstGeom prst="rect">
            <a:avLst/>
          </a:prstGeom>
        </p:spPr>
      </p:pic>
      <p:pic>
        <p:nvPicPr>
          <p:cNvPr id="5" name="Picture 4" descr="Captura de ecrã 2022-12-12, às 13.22.4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9" y="149490"/>
            <a:ext cx="1003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2548"/>
            <a:ext cx="10515600" cy="918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 smtClean="0">
                <a:latin typeface="Arial Rounded MT Bold"/>
                <a:cs typeface="Arial Rounded MT Bold"/>
              </a:rPr>
              <a:t>ANGOLA </a:t>
            </a:r>
            <a:r>
              <a:rPr lang="mr-IN" sz="3200" u="sng" dirty="0" smtClean="0">
                <a:latin typeface="Arial Rounded MT Bold"/>
                <a:cs typeface="Arial Rounded MT Bold"/>
              </a:rPr>
              <a:t>–</a:t>
            </a:r>
            <a:r>
              <a:rPr lang="en-US" sz="3200" u="sng" dirty="0" smtClean="0">
                <a:latin typeface="Arial Rounded MT Bold"/>
                <a:cs typeface="Arial Rounded MT Bold"/>
              </a:rPr>
              <a:t> Unconditional &amp; Conditional Mitigation     Contributions</a:t>
            </a:r>
            <a:endParaRPr lang="en-US" sz="3200" u="sng" dirty="0">
              <a:latin typeface="Arial Rounded MT Bold"/>
              <a:cs typeface="Arial Rounded MT Bold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 flipH="1">
            <a:off x="3920764" y="-1825786"/>
            <a:ext cx="4216281" cy="11115173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 </a:t>
            </a:r>
            <a:r>
              <a:rPr lang="en-US" u="sng" dirty="0" smtClean="0"/>
              <a:t>                                                        </a:t>
            </a:r>
            <a:r>
              <a:rPr lang="en-US" sz="2400" b="1" u="sng" dirty="0" smtClean="0"/>
              <a:t>Unconditional          Conditional</a:t>
            </a:r>
          </a:p>
          <a:p>
            <a:r>
              <a:rPr lang="en-US" sz="2400" b="1" u="sng" dirty="0"/>
              <a:t> </a:t>
            </a:r>
            <a:r>
              <a:rPr lang="en-US" sz="2400" b="1" u="sng" dirty="0" smtClean="0"/>
              <a:t>                                                                15,754 KtCO2/y      26,540 KtCO2/y</a:t>
            </a:r>
          </a:p>
          <a:p>
            <a:r>
              <a:rPr lang="en-US" sz="2400" dirty="0" smtClean="0"/>
              <a:t>  Renewable Energy                                    Ongoing                    Ongoing</a:t>
            </a:r>
          </a:p>
          <a:p>
            <a:r>
              <a:rPr lang="en-US" sz="2400" dirty="0" smtClean="0"/>
              <a:t>  Waste                                                          Delayed                     Delayed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Reforestation                                               Partial                        Partial *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Gas Emissions                                             Delayed                     Delayed</a:t>
            </a:r>
          </a:p>
          <a:p>
            <a:pPr marL="0" indent="0">
              <a:buNone/>
            </a:pPr>
            <a:r>
              <a:rPr lang="en-US" sz="2000" dirty="0" smtClean="0"/>
              <a:t>The Approved Projects for the emissions reduction until 2026 will yield around 14,000 KtCO2/y, corresponding to 89% of the Unconditional Angola commitments in the COP26.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 smtClean="0"/>
              <a:t>* </a:t>
            </a:r>
            <a:r>
              <a:rPr lang="en-US" sz="2000" dirty="0" smtClean="0"/>
              <a:t>However, due to Forest losses, estimated at 16% from 1990 to 2020, emissions on this sector are increasing!</a:t>
            </a:r>
            <a:endParaRPr lang="en-US" sz="2000" dirty="0"/>
          </a:p>
        </p:txBody>
      </p:sp>
      <p:pic>
        <p:nvPicPr>
          <p:cNvPr id="4" name="Picture 3" descr="Captura de ecrã 2022-12-12, às 13.22.4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2" y="149490"/>
            <a:ext cx="1003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206"/>
            <a:ext cx="10515600" cy="654702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latin typeface="Arial Rounded MT Bold"/>
                <a:cs typeface="Arial Rounded MT Bold"/>
              </a:rPr>
              <a:t>ANGOLA </a:t>
            </a:r>
            <a:r>
              <a:rPr lang="mr-IN" sz="2800" b="1" u="sng" dirty="0" smtClean="0">
                <a:latin typeface="Arial Rounded MT Bold"/>
                <a:cs typeface="Arial Rounded MT Bold"/>
              </a:rPr>
              <a:t>–</a:t>
            </a:r>
            <a:r>
              <a:rPr lang="en-US" sz="2800" b="1" u="sng" dirty="0" smtClean="0">
                <a:latin typeface="Arial Rounded MT Bold"/>
                <a:cs typeface="Arial Rounded MT Bold"/>
              </a:rPr>
              <a:t> Generation Capacity &amp; Consumption - 2021</a:t>
            </a:r>
            <a:endParaRPr lang="en-US" sz="2800" b="1" u="sng" dirty="0">
              <a:latin typeface="Arial Rounded MT Bold"/>
              <a:cs typeface="Arial Rounded MT Bold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874936" y="-1518123"/>
            <a:ext cx="4307936" cy="1051294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          Hydropower                                   3,700 MW (Available -  97%)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u="sng" dirty="0" smtClean="0"/>
              <a:t>Thermal Power (Diesel)                1,180 MW (Available </a:t>
            </a:r>
            <a:r>
              <a:rPr lang="mr-IN" u="sng" dirty="0" smtClean="0"/>
              <a:t>–</a:t>
            </a:r>
            <a:r>
              <a:rPr lang="en-US" u="sng" dirty="0" smtClean="0"/>
              <a:t> 63%)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    Year Total Generation               14,000 </a:t>
            </a:r>
            <a:r>
              <a:rPr lang="en-US" dirty="0" err="1" smtClean="0"/>
              <a:t>GWh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i="1" u="sng" dirty="0" smtClean="0"/>
              <a:t>(From which Hydro                     11,000 </a:t>
            </a:r>
            <a:r>
              <a:rPr lang="en-US" i="1" u="sng" dirty="0" err="1" smtClean="0"/>
              <a:t>GWh</a:t>
            </a:r>
            <a:r>
              <a:rPr lang="en-US" i="1" u="sng" dirty="0" smtClean="0"/>
              <a:t> (78%)</a:t>
            </a:r>
          </a:p>
          <a:p>
            <a:pPr>
              <a:buFont typeface="Wingdings" charset="2"/>
              <a:buChar char="u"/>
            </a:pPr>
            <a:r>
              <a:rPr lang="en-US" i="1" dirty="0"/>
              <a:t> </a:t>
            </a:r>
            <a:r>
              <a:rPr lang="en-US" i="1" dirty="0" smtClean="0"/>
              <a:t>         </a:t>
            </a:r>
            <a:r>
              <a:rPr lang="en-US" dirty="0" smtClean="0"/>
              <a:t>Top Consumption                           2,600 MW</a:t>
            </a:r>
          </a:p>
          <a:p>
            <a:pPr>
              <a:buFont typeface="Wingdings" charset="2"/>
              <a:buChar char="u"/>
            </a:pPr>
            <a:r>
              <a:rPr lang="en-US" i="1" dirty="0"/>
              <a:t> </a:t>
            </a:r>
            <a:r>
              <a:rPr lang="en-US" i="1" dirty="0" smtClean="0"/>
              <a:t>         </a:t>
            </a:r>
            <a:r>
              <a:rPr lang="en-US" u="sng" dirty="0" smtClean="0"/>
              <a:t>Free Capacity to Export to SAPP                   500 to 1,000 MW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    Rate of Electricity Access (REA)          42%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    REA in Luanda                                 75% but in BIÉ  8%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    2026 Forecast REA                                50% +</a:t>
            </a:r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4" name="Picture 3" descr="Captura de ecrã 2022-12-12, às 13.22.4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3" y="149490"/>
            <a:ext cx="1003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5642"/>
            <a:ext cx="10515600" cy="733266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latin typeface="Arial Rounded MT Bold"/>
                <a:cs typeface="Arial Rounded MT Bold"/>
              </a:rPr>
              <a:t>ANGOLA </a:t>
            </a:r>
            <a:r>
              <a:rPr lang="mr-IN" sz="2800" b="1" u="sng" dirty="0" smtClean="0">
                <a:latin typeface="Arial Rounded MT Bold"/>
                <a:cs typeface="Arial Rounded MT Bold"/>
              </a:rPr>
              <a:t>–</a:t>
            </a:r>
            <a:r>
              <a:rPr lang="en-US" sz="2800" b="1" u="sng" dirty="0" smtClean="0">
                <a:latin typeface="Arial Rounded MT Bold"/>
                <a:cs typeface="Arial Rounded MT Bold"/>
              </a:rPr>
              <a:t> Energy Transition Effective Steps</a:t>
            </a:r>
            <a:endParaRPr lang="en-US" sz="2800" b="1" u="sng" dirty="0">
              <a:latin typeface="Arial Rounded MT Bold"/>
              <a:cs typeface="Arial Rounded MT Bold"/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3907656" y="-1655600"/>
            <a:ext cx="4451972" cy="1067004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     ANGOLA is investing: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Second biggest  Hydropower plant in the country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i="1" dirty="0" smtClean="0"/>
              <a:t>CACULO CABAÇA </a:t>
            </a:r>
            <a:r>
              <a:rPr lang="en-US" dirty="0" smtClean="0"/>
              <a:t>concluding in 2026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Solar and small Hybrid Solar (Diesel) plants to attain around 500 MW in 2025. (280 MW near completion)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 Revamping 2 old Hydropower plants </a:t>
            </a:r>
            <a:r>
              <a:rPr lang="mr-IN" dirty="0" smtClean="0"/>
              <a:t>–</a:t>
            </a:r>
            <a:r>
              <a:rPr lang="en-US" dirty="0" smtClean="0"/>
              <a:t> 74 MW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High and Medium Tension Transport Power Lines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Pre-Paid Electricity Meters to improve Power Companies Revenues</a:t>
            </a:r>
          </a:p>
          <a:p>
            <a:pPr>
              <a:buFont typeface="Wingdings" charset="2"/>
              <a:buChar char="u"/>
            </a:pPr>
            <a:endParaRPr lang="en-US" b="1" u="sng" dirty="0"/>
          </a:p>
        </p:txBody>
      </p:sp>
      <p:pic>
        <p:nvPicPr>
          <p:cNvPr id="3" name="Picture 2" descr="Captura de ecrã 2022-12-12, às 13.22.4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9" y="123302"/>
            <a:ext cx="1003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750"/>
            <a:ext cx="10515600" cy="7937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 smtClean="0">
                <a:latin typeface="Arial Rounded MT Bold"/>
                <a:cs typeface="Arial Rounded MT Bold"/>
              </a:rPr>
              <a:t>ANGOLA </a:t>
            </a:r>
            <a:r>
              <a:rPr lang="mr-IN" sz="3600" b="1" u="sng" dirty="0" smtClean="0">
                <a:latin typeface="Arial Rounded MT Bold"/>
                <a:cs typeface="Arial Rounded MT Bold"/>
              </a:rPr>
              <a:t>–</a:t>
            </a:r>
            <a:r>
              <a:rPr lang="en-US" sz="3600" b="1" u="sng" dirty="0" smtClean="0">
                <a:latin typeface="Arial Rounded MT Bold"/>
                <a:cs typeface="Arial Rounded MT Bold"/>
              </a:rPr>
              <a:t> Government Needed Actions Until 2030</a:t>
            </a:r>
            <a:endParaRPr lang="en-US" sz="3600" b="1" u="sng" dirty="0">
              <a:latin typeface="Arial Rounded MT Bold"/>
              <a:cs typeface="Arial Rounded MT Bold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302125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u"/>
            </a:pPr>
            <a:endParaRPr lang="en-US" sz="2800" dirty="0" smtClean="0"/>
          </a:p>
          <a:p>
            <a:pPr lvl="1">
              <a:buFont typeface="Wingdings" charset="2"/>
              <a:buChar char="u"/>
            </a:pPr>
            <a:r>
              <a:rPr lang="en-US" sz="3200" dirty="0" smtClean="0">
                <a:latin typeface="Arial Rounded MT Bold"/>
                <a:cs typeface="Arial Rounded MT Bold"/>
              </a:rPr>
              <a:t> Steadily Increasing Gasoline and Diesel prices</a:t>
            </a:r>
          </a:p>
          <a:p>
            <a:pPr lvl="1">
              <a:buFont typeface="Wingdings" charset="2"/>
              <a:buChar char="u"/>
            </a:pPr>
            <a:r>
              <a:rPr lang="en-US" sz="3200" dirty="0" smtClean="0">
                <a:latin typeface="Arial Rounded MT Bold"/>
                <a:cs typeface="Arial Rounded MT Bold"/>
              </a:rPr>
              <a:t> Equally increasing Kilowatt/hour Tariff in order to support the Operational Costs of Power companies</a:t>
            </a:r>
          </a:p>
          <a:p>
            <a:pPr lvl="1">
              <a:buFont typeface="Wingdings" charset="2"/>
              <a:buChar char="u"/>
            </a:pPr>
            <a:r>
              <a:rPr lang="en-US" sz="3200" dirty="0" smtClean="0">
                <a:latin typeface="Arial Rounded MT Bold"/>
                <a:cs typeface="Arial Rounded MT Bold"/>
              </a:rPr>
              <a:t> Increasing Diesel quality to lower % sulphur</a:t>
            </a:r>
          </a:p>
          <a:p>
            <a:pPr lvl="1">
              <a:buFont typeface="Wingdings" charset="2"/>
              <a:buChar char="u"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Increasing Customs Tax for the high consumption Autos     </a:t>
            </a:r>
          </a:p>
          <a:p>
            <a:pPr lvl="1">
              <a:buFont typeface="Wingdings" charset="2"/>
              <a:buChar char="u"/>
            </a:pPr>
            <a:endParaRPr lang="en-US" sz="3200" dirty="0"/>
          </a:p>
        </p:txBody>
      </p:sp>
      <p:pic>
        <p:nvPicPr>
          <p:cNvPr id="4" name="Picture 3" descr="Captura de ecrã 2022-12-12, às 13.22.4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" y="201867"/>
            <a:ext cx="1003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12297" y="5992837"/>
            <a:ext cx="12192000" cy="2813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" descr="Deciphering Total's new faded logo, becoming Total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0" y="1"/>
            <a:ext cx="12192000" cy="81592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575" y="116165"/>
            <a:ext cx="1304925" cy="583595"/>
          </a:xfrm>
          <a:prstGeom prst="rect">
            <a:avLst/>
          </a:prstGeom>
        </p:spPr>
      </p:pic>
      <p:pic>
        <p:nvPicPr>
          <p:cNvPr id="27" name="Imagem 1" descr="C:\Users\EVANILDO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15" y="99153"/>
            <a:ext cx="563166" cy="5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9689881" y="40796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IRSEA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4321" y="101403"/>
            <a:ext cx="47011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Conferência Anual da RERA</a:t>
            </a:r>
          </a:p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Transição para as Energias Limpas e Renováveis</a:t>
            </a: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Membros – REL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0" y="6213720"/>
            <a:ext cx="749653" cy="457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648" y="6225989"/>
            <a:ext cx="924061" cy="41943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73" y="6113812"/>
            <a:ext cx="796608" cy="55479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72" y="6214436"/>
            <a:ext cx="1030231" cy="44261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838" y="6192080"/>
            <a:ext cx="947439" cy="48725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360" y="6049789"/>
            <a:ext cx="771546" cy="70290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682" y="6078359"/>
            <a:ext cx="934064" cy="59024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372" y="6178083"/>
            <a:ext cx="892628" cy="57485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5139" y="6166863"/>
            <a:ext cx="748054" cy="511628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5332" y="6192937"/>
            <a:ext cx="887778" cy="46042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1586" y="6198248"/>
            <a:ext cx="716666" cy="468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3488"/>
            <a:ext cx="10515600" cy="56304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 Rounded MT Bold"/>
                <a:cs typeface="Arial Rounded MT Bold"/>
              </a:rPr>
              <a:t>WORLD </a:t>
            </a:r>
            <a:r>
              <a:rPr lang="mr-IN" sz="2800" b="1" dirty="0" smtClean="0">
                <a:latin typeface="Arial Rounded MT Bold"/>
                <a:cs typeface="Arial Rounded MT Bold"/>
              </a:rPr>
              <a:t>–</a:t>
            </a:r>
            <a:r>
              <a:rPr lang="en-US" sz="2800" b="1" dirty="0" smtClean="0">
                <a:latin typeface="Arial Rounded MT Bold"/>
                <a:cs typeface="Arial Rounded MT Bold"/>
              </a:rPr>
              <a:t> Oil &amp; Gas Production Carbon Intensity</a:t>
            </a:r>
            <a:endParaRPr lang="en-US" sz="2800" b="1" dirty="0">
              <a:latin typeface="Arial Rounded MT Bold"/>
              <a:cs typeface="Arial Rounded MT Bold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 flipH="1">
            <a:off x="3992387" y="-1439163"/>
            <a:ext cx="4112312" cy="105260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OIL - Upstream Carbon Intensity in World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94" y="1754600"/>
            <a:ext cx="6899526" cy="41769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70784" y="1702224"/>
            <a:ext cx="6676962" cy="51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ptura de ecrã 2022-12-12, às 13.22.4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1" y="149490"/>
            <a:ext cx="1003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559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Arial Rounded MT Bold</vt:lpstr>
      <vt:lpstr>Calibri</vt:lpstr>
      <vt:lpstr>Calibri Light</vt:lpstr>
      <vt:lpstr>Mangal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ANGOLA – Affected by High Temperatures</vt:lpstr>
      <vt:lpstr>ANGOLA – Emissions Breakdown by Sector</vt:lpstr>
      <vt:lpstr>ANGOLA – Unconditional &amp; Conditional Mitigation     Contributions</vt:lpstr>
      <vt:lpstr>ANGOLA – Generation Capacity &amp; Consumption - 2021</vt:lpstr>
      <vt:lpstr>ANGOLA – Energy Transition Effective Steps</vt:lpstr>
      <vt:lpstr>ANGOLA – Government Needed Actions Until 2030</vt:lpstr>
      <vt:lpstr>WORLD – Oil &amp; Gas Production Carbon Intensity</vt:lpstr>
      <vt:lpstr>AFRICA – The Lowest Polluter Continent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Marino</dc:creator>
  <cp:lastModifiedBy>Marino</cp:lastModifiedBy>
  <cp:revision>94</cp:revision>
  <dcterms:created xsi:type="dcterms:W3CDTF">2022-12-04T11:04:02Z</dcterms:created>
  <dcterms:modified xsi:type="dcterms:W3CDTF">2022-12-13T08:17:05Z</dcterms:modified>
</cp:coreProperties>
</file>