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45" r:id="rId2"/>
    <p:sldId id="1247" r:id="rId3"/>
    <p:sldId id="1248" r:id="rId4"/>
    <p:sldId id="1246" r:id="rId5"/>
    <p:sldId id="1249" r:id="rId6"/>
    <p:sldId id="1250" r:id="rId7"/>
    <p:sldId id="1251" r:id="rId8"/>
    <p:sldId id="1254" r:id="rId9"/>
    <p:sldId id="1252" r:id="rId10"/>
    <p:sldId id="1255" r:id="rId11"/>
    <p:sldId id="1253" r:id="rId12"/>
    <p:sldId id="1216" r:id="rId13"/>
    <p:sldId id="1198" r:id="rId14"/>
    <p:sldId id="1080" r:id="rId15"/>
  </p:sldIdLst>
  <p:sldSz cx="9144000" cy="6858000" type="screen4x3"/>
  <p:notesSz cx="9940925" cy="6808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1602"/>
    <a:srgbClr val="0A3E14"/>
    <a:srgbClr val="987328"/>
    <a:srgbClr val="00602B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 autoAdjust="0"/>
    <p:restoredTop sz="78207" autoAdjust="0"/>
  </p:normalViewPr>
  <p:slideViewPr>
    <p:cSldViewPr>
      <p:cViewPr varScale="1">
        <p:scale>
          <a:sx n="67" d="100"/>
          <a:sy n="67" d="100"/>
        </p:scale>
        <p:origin x="12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735" cy="340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92" y="1"/>
            <a:ext cx="4307735" cy="340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039F7-BAC5-4DD1-A79D-C736D9AEBA01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7168"/>
            <a:ext cx="4307735" cy="340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92" y="6467168"/>
            <a:ext cx="4307735" cy="340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587E0-AECA-43E5-A0B9-0B75CF2DA8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9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735" cy="340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2" y="1"/>
            <a:ext cx="4307735" cy="3404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76465-DA45-4341-944B-83635E2BFC22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5187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4" y="3234174"/>
            <a:ext cx="7952740" cy="3063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7168"/>
            <a:ext cx="4307735" cy="340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2" y="6467168"/>
            <a:ext cx="4307735" cy="3404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593D9-E61E-448A-9D2C-CB0B10DBD1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593D9-E61E-448A-9D2C-CB0B10DBD11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5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0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9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0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2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5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5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2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6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8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5259-1329-4789-BF04-85A8D70DABBC}" type="datetimeFigureOut">
              <a:rPr lang="en-US" smtClean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907C9-BB73-4C42-A283-44729C7FDE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0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zera.co.zw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zera.co.zw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xfrm>
            <a:off x="104775" y="1408652"/>
            <a:ext cx="8686800" cy="3371136"/>
          </a:xfrm>
          <a:prstGeom prst="flowChartAlternateProcess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Decarbonization of the Transport Sector through the adoption of Hybrid and Electric Vehicles</a:t>
            </a:r>
            <a:endParaRPr lang="en-ZA" sz="4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07C9-BB73-4C42-A283-44729C7FDE2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01" y="-19050"/>
            <a:ext cx="2699324" cy="1441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52" y="5410200"/>
            <a:ext cx="1984248" cy="8827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249208"/>
            <a:ext cx="1828800" cy="116114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261F-4C63-4D18-A603-94BA66DC6AC2}" type="datetime1">
              <a:rPr lang="en-US" smtClean="0"/>
              <a:t>12/12/2022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14325" y="4759963"/>
            <a:ext cx="952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/>
              <a:t>CEO ZERA</a:t>
            </a:r>
          </a:p>
          <a:p>
            <a:pPr algn="ctr"/>
            <a:r>
              <a:rPr lang="en-ZA" sz="4000" b="1" dirty="0"/>
              <a:t>15 December 2022</a:t>
            </a:r>
          </a:p>
        </p:txBody>
      </p:sp>
    </p:spTree>
    <p:extLst>
      <p:ext uri="{BB962C8B-B14F-4D97-AF65-F5344CB8AC3E}">
        <p14:creationId xmlns:p14="http://schemas.microsoft.com/office/powerpoint/2010/main" val="261568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990600"/>
            <a:ext cx="8468035" cy="5486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dirty="0"/>
              <a:t>Encourage installation of Solar PV systems for EV owners (less reliance on supply from dirty 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Encourage participation in net metering scheme for same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Promote vehicle to grid (V2G) for EV owners for grid support</a:t>
            </a:r>
            <a:r>
              <a:rPr lang="en-ZA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ZA" sz="2800" dirty="0"/>
          </a:p>
          <a:p>
            <a:pPr marL="0" indent="0">
              <a:buNone/>
            </a:pPr>
            <a:r>
              <a:rPr lang="en-ZA" sz="2800" i="1" dirty="0"/>
              <a:t>(Vehicle-to-grid technology – V2G  is the process of feeding the energy stored in an EV battery back into the ZETDC network/grid. This is a game-changing new technology that  has the potential to transform the energy system as we know it.)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3800" dirty="0"/>
          </a:p>
          <a:p>
            <a:pPr marL="0" indent="0">
              <a:buNone/>
            </a:pPr>
            <a:endParaRPr lang="en-ZA" sz="3800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635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Solar PV Support</a:t>
            </a:r>
          </a:p>
        </p:txBody>
      </p:sp>
    </p:spTree>
    <p:extLst>
      <p:ext uri="{BB962C8B-B14F-4D97-AF65-F5344CB8AC3E}">
        <p14:creationId xmlns:p14="http://schemas.microsoft.com/office/powerpoint/2010/main" val="112414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468035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800" dirty="0"/>
              <a:t>To educate the public on environmental awareness and the economic &amp; ecological benefits of electric vehicles through the conduct of and/or participation in promotional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800" dirty="0"/>
              <a:t>To accelerate the society’s conversion from petroleum powered vehicles to electric vehicles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800" dirty="0"/>
              <a:t>To educate players in  the fuel supply industry to commence installation of EVSE at service 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800" dirty="0"/>
              <a:t>To promote installation of EVSE at food courts, shipping malls etc.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3800" dirty="0"/>
          </a:p>
          <a:p>
            <a:pPr marL="0" indent="0">
              <a:buNone/>
            </a:pPr>
            <a:endParaRPr lang="en-ZA" sz="3800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635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Public Awareness</a:t>
            </a:r>
          </a:p>
        </p:txBody>
      </p:sp>
    </p:spTree>
    <p:extLst>
      <p:ext uri="{BB962C8B-B14F-4D97-AF65-F5344CB8AC3E}">
        <p14:creationId xmlns:p14="http://schemas.microsoft.com/office/powerpoint/2010/main" val="209588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73736"/>
            <a:ext cx="7581900" cy="8930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121920"/>
            <a:ext cx="7315200" cy="1295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Expectations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" y="12954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Standards development for EV’s and EVSE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Duty/Excise rates reduction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Adoption of commercial incentives – update of registration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R&amp;D Intensification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Sector training and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Nationwide dispersal of charging stations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Increased public awareness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Adoption of V2G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i="1" dirty="0"/>
              <a:t>Participation in Net metering scheme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ZA" sz="3600" i="1" dirty="0"/>
          </a:p>
        </p:txBody>
      </p:sp>
    </p:spTree>
    <p:extLst>
      <p:ext uri="{BB962C8B-B14F-4D97-AF65-F5344CB8AC3E}">
        <p14:creationId xmlns:p14="http://schemas.microsoft.com/office/powerpoint/2010/main" val="118424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9" y="1066800"/>
            <a:ext cx="8229600" cy="609600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</a:pPr>
            <a:r>
              <a:rPr lang="en-ZW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73" y="1905000"/>
            <a:ext cx="87630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W" sz="4800" dirty="0"/>
              <a:t>Let us all embrace E-mobility.</a:t>
            </a:r>
          </a:p>
          <a:p>
            <a:endParaRPr lang="en-ZW" dirty="0"/>
          </a:p>
          <a:p>
            <a:endParaRPr lang="en-ZW" dirty="0"/>
          </a:p>
          <a:p>
            <a:endParaRPr lang="en-ZW" dirty="0"/>
          </a:p>
          <a:p>
            <a:pPr lvl="1"/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9EA6-DDB1-4F82-A1ED-E18F3528E7A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73" y="2810891"/>
            <a:ext cx="3485727" cy="2300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59" b="99412" l="4730" r="96959">
                        <a14:foregroundMark x1="7770" y1="44706" x2="7770" y2="44706"/>
                        <a14:foregroundMark x1="4730" y1="52941" x2="4730" y2="52941"/>
                        <a14:foregroundMark x1="96622" y1="90000" x2="96622" y2="90000"/>
                        <a14:foregroundMark x1="97297" y1="99412" x2="97297" y2="99412"/>
                        <a14:foregroundMark x1="79054" y1="7059" x2="79054" y2="7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6162">
            <a:off x="978429" y="3050315"/>
            <a:ext cx="281940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16" b="90984" l="7190" r="88889">
                        <a14:foregroundMark x1="76471" y1="15574" x2="76471" y2="15574"/>
                        <a14:foregroundMark x1="7843" y1="42623" x2="7843" y2="42623"/>
                        <a14:foregroundMark x1="35294" y1="90984" x2="35294" y2="90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0640"/>
            <a:ext cx="1457325" cy="1162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4993216"/>
            <a:ext cx="1457070" cy="1158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5018616"/>
            <a:ext cx="1457070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8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035" y="1219200"/>
            <a:ext cx="8839200" cy="304800"/>
          </a:xfrm>
        </p:spPr>
        <p:txBody>
          <a:bodyPr vert="horz" lIns="91440" tIns="45720" rIns="91440" bIns="45720" rtlCol="0" anchor="ctr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endParaRPr lang="en-US" sz="73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endParaRPr lang="en-ZW" sz="24000" b="1" dirty="0">
              <a:solidFill>
                <a:srgbClr val="00B050"/>
              </a:solidFill>
              <a:latin typeface="Mistral" panose="03090702030407020403" pitchFamily="66" charset="0"/>
            </a:endParaRPr>
          </a:p>
          <a:p>
            <a:endParaRPr lang="en-ZW" sz="24000" b="1" dirty="0">
              <a:solidFill>
                <a:srgbClr val="00B050"/>
              </a:solidFill>
              <a:latin typeface="Mistral" panose="03090702030407020403" pitchFamily="66" charset="0"/>
            </a:endParaRPr>
          </a:p>
          <a:p>
            <a:endParaRPr lang="en-ZW" sz="24000" b="1" dirty="0">
              <a:solidFill>
                <a:srgbClr val="00B050"/>
              </a:solidFill>
              <a:latin typeface="Mistral" panose="03090702030407020403" pitchFamily="66" charset="0"/>
            </a:endParaRPr>
          </a:p>
          <a:p>
            <a:endParaRPr lang="en-ZW" sz="24000" b="1" dirty="0">
              <a:solidFill>
                <a:srgbClr val="00B050"/>
              </a:solidFill>
              <a:latin typeface="Mistral" panose="03090702030407020403" pitchFamily="66" charset="0"/>
            </a:endParaRPr>
          </a:p>
          <a:p>
            <a:endParaRPr lang="en-ZW" sz="24000" b="1" dirty="0">
              <a:solidFill>
                <a:srgbClr val="00B050"/>
              </a:solidFill>
              <a:latin typeface="Mistral" panose="03090702030407020403" pitchFamily="66" charset="0"/>
            </a:endParaRPr>
          </a:p>
          <a:p>
            <a:r>
              <a:rPr lang="en-ZW" sz="24000" b="1" dirty="0">
                <a:solidFill>
                  <a:srgbClr val="00B050"/>
                </a:solidFill>
                <a:latin typeface="Mistral" panose="03090702030407020403" pitchFamily="66" charset="0"/>
              </a:rPr>
              <a:t>For sustainable energy</a:t>
            </a:r>
          </a:p>
          <a:p>
            <a:endParaRPr lang="en-ZW" sz="9600" b="1" dirty="0">
              <a:solidFill>
                <a:schemeClr val="tx1"/>
              </a:solidFill>
            </a:endParaRPr>
          </a:p>
          <a:p>
            <a:r>
              <a:rPr lang="en-ZW" sz="9600" b="1" dirty="0">
                <a:solidFill>
                  <a:schemeClr val="tx1"/>
                </a:solidFill>
              </a:rPr>
              <a:t>45 Samora Machel Avenue, </a:t>
            </a:r>
          </a:p>
          <a:p>
            <a:r>
              <a:rPr lang="en-ZW" sz="9600" b="1" dirty="0">
                <a:solidFill>
                  <a:schemeClr val="tx1"/>
                </a:solidFill>
              </a:rPr>
              <a:t>14</a:t>
            </a:r>
            <a:r>
              <a:rPr lang="en-ZW" sz="9600" b="1" baseline="30000" dirty="0">
                <a:solidFill>
                  <a:schemeClr val="tx1"/>
                </a:solidFill>
              </a:rPr>
              <a:t>th</a:t>
            </a:r>
            <a:r>
              <a:rPr lang="en-ZW" sz="9600" b="1" dirty="0">
                <a:solidFill>
                  <a:schemeClr val="tx1"/>
                </a:solidFill>
              </a:rPr>
              <a:t> Floor Century Towers Harare</a:t>
            </a:r>
            <a:endParaRPr lang="en-GB" sz="9600" dirty="0">
              <a:solidFill>
                <a:schemeClr val="tx1"/>
              </a:solidFill>
            </a:endParaRPr>
          </a:p>
          <a:p>
            <a:r>
              <a:rPr lang="en-ZW" sz="9600" b="1" dirty="0">
                <a:solidFill>
                  <a:schemeClr val="tx1"/>
                </a:solidFill>
              </a:rPr>
              <a:t>Tel:</a:t>
            </a:r>
            <a:r>
              <a:rPr lang="en-ZW" sz="9600" dirty="0">
                <a:solidFill>
                  <a:schemeClr val="tx1"/>
                </a:solidFill>
              </a:rPr>
              <a:t> +263 4 780010, 253461 and 799797</a:t>
            </a:r>
            <a:endParaRPr lang="en-GB" sz="9600" dirty="0">
              <a:solidFill>
                <a:schemeClr val="tx1"/>
              </a:solidFill>
            </a:endParaRPr>
          </a:p>
          <a:p>
            <a:r>
              <a:rPr lang="en-ZW" sz="9600" b="1" dirty="0">
                <a:solidFill>
                  <a:schemeClr val="tx1"/>
                </a:solidFill>
              </a:rPr>
              <a:t>Email:</a:t>
            </a:r>
            <a:r>
              <a:rPr lang="en-ZW" sz="9600" dirty="0">
                <a:solidFill>
                  <a:schemeClr val="tx1"/>
                </a:solidFill>
              </a:rPr>
              <a:t> </a:t>
            </a:r>
            <a:r>
              <a:rPr lang="en-ZW" sz="9600" dirty="0">
                <a:solidFill>
                  <a:schemeClr val="tx1"/>
                </a:solidFill>
                <a:hlinkClick r:id="rId3"/>
              </a:rPr>
              <a:t>admin@zera.co.zw</a:t>
            </a:r>
            <a:r>
              <a:rPr lang="en-ZW" sz="9600" dirty="0">
                <a:solidFill>
                  <a:schemeClr val="tx1"/>
                </a:solidFill>
              </a:rPr>
              <a:t>, </a:t>
            </a:r>
          </a:p>
          <a:p>
            <a:r>
              <a:rPr lang="en-ZW" sz="9600" b="1" dirty="0">
                <a:solidFill>
                  <a:schemeClr val="tx1"/>
                </a:solidFill>
              </a:rPr>
              <a:t>Web:</a:t>
            </a:r>
            <a:r>
              <a:rPr lang="en-ZW" sz="9600" dirty="0">
                <a:solidFill>
                  <a:schemeClr val="tx1"/>
                </a:solidFill>
              </a:rPr>
              <a:t> </a:t>
            </a:r>
            <a:r>
              <a:rPr lang="en-ZW" sz="9600" dirty="0">
                <a:solidFill>
                  <a:schemeClr val="tx1"/>
                </a:solidFill>
                <a:hlinkClick r:id="rId4"/>
              </a:rPr>
              <a:t>www.zera.co.zw</a:t>
            </a:r>
            <a:endParaRPr lang="en-GB" sz="96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ZW" sz="96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ZW" sz="9600" b="1" dirty="0">
                <a:solidFill>
                  <a:srgbClr val="FF0000"/>
                </a:solidFill>
              </a:rPr>
              <a:t>Facebook:</a:t>
            </a:r>
            <a:r>
              <a:rPr lang="en-ZW" sz="9600" dirty="0">
                <a:solidFill>
                  <a:srgbClr val="FF0000"/>
                </a:solidFill>
              </a:rPr>
              <a:t> </a:t>
            </a:r>
            <a:r>
              <a:rPr lang="en-US" sz="9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ZERAenergy </a:t>
            </a:r>
            <a:r>
              <a:rPr lang="en-US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Twitter: </a:t>
            </a:r>
            <a:r>
              <a:rPr lang="en-US" sz="9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@ZERAenergy</a:t>
            </a:r>
          </a:p>
          <a:p>
            <a:r>
              <a:rPr lang="en-ZW" sz="10000" b="1" dirty="0">
                <a:solidFill>
                  <a:srgbClr val="FF0000"/>
                </a:solidFill>
              </a:rPr>
              <a:t>Toll free line</a:t>
            </a:r>
            <a:r>
              <a:rPr lang="en-ZW" sz="10000" dirty="0">
                <a:solidFill>
                  <a:srgbClr val="FF0000"/>
                </a:solidFill>
              </a:rPr>
              <a:t>: </a:t>
            </a:r>
            <a:r>
              <a:rPr lang="en-ZW" sz="11200" b="1" dirty="0">
                <a:solidFill>
                  <a:schemeClr val="tx1"/>
                </a:solidFill>
              </a:rPr>
              <a:t>08080136 (Econet); 0713 780, 010 (Telecel); 08010070 (NetOne)</a:t>
            </a:r>
          </a:p>
          <a:p>
            <a:r>
              <a:rPr lang="en-ZW" sz="10000" b="1" dirty="0">
                <a:solidFill>
                  <a:schemeClr val="accent2"/>
                </a:solidFill>
              </a:rPr>
              <a:t>Whatsapp</a:t>
            </a:r>
            <a:r>
              <a:rPr lang="en-ZW" sz="10000" b="1" dirty="0">
                <a:solidFill>
                  <a:schemeClr val="tx1"/>
                </a:solidFill>
              </a:rPr>
              <a:t> +263772161966</a:t>
            </a:r>
            <a:endParaRPr lang="en-GB" sz="10000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sz="8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+mj-ea"/>
              <a:cs typeface="+mj-cs"/>
              <a:hlinkClick r:id="rId4"/>
            </a:endParaRPr>
          </a:p>
          <a:p>
            <a:pPr>
              <a:spcBef>
                <a:spcPct val="0"/>
              </a:spcBef>
            </a:pP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76200"/>
            <a:ext cx="62484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</a:pPr>
            <a:r>
              <a:rPr lang="en-US" sz="9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3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228600"/>
            <a:ext cx="7581900" cy="1295400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228600"/>
            <a:ext cx="7315200" cy="1295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Presentation Layout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ZA" sz="3600" dirty="0"/>
              <a:t>Vehicle standards/trades</a:t>
            </a:r>
          </a:p>
          <a:p>
            <a:pPr marL="742950" indent="-742950">
              <a:buFont typeface="+mj-lt"/>
              <a:buAutoNum type="arabicParenR"/>
            </a:pPr>
            <a:r>
              <a:rPr lang="en-ZA" sz="3600" dirty="0"/>
              <a:t>Charging station standards</a:t>
            </a:r>
          </a:p>
          <a:p>
            <a:pPr marL="742950" indent="-742950">
              <a:buFont typeface="+mj-lt"/>
              <a:buAutoNum type="arabicParenR"/>
            </a:pPr>
            <a:r>
              <a:rPr lang="en-ZA" sz="3600" dirty="0"/>
              <a:t>EVSE/Buildings standards</a:t>
            </a:r>
          </a:p>
          <a:p>
            <a:pPr marL="742950" indent="-742950">
              <a:buFont typeface="+mj-lt"/>
              <a:buAutoNum type="arabicParenR"/>
            </a:pPr>
            <a:r>
              <a:rPr lang="en-ZA" sz="3600" dirty="0"/>
              <a:t>Import duty of vehicles and EVSE</a:t>
            </a:r>
          </a:p>
          <a:p>
            <a:pPr marL="742950" indent="-742950">
              <a:buFont typeface="+mj-lt"/>
              <a:buAutoNum type="arabicParenR"/>
            </a:pPr>
            <a:r>
              <a:rPr lang="en-ZA" sz="3600" dirty="0"/>
              <a:t>Licensing/taxes’</a:t>
            </a:r>
          </a:p>
          <a:p>
            <a:pPr marL="742950" indent="-742950">
              <a:buFont typeface="+mj-lt"/>
              <a:buAutoNum type="arabicParenR"/>
            </a:pPr>
            <a:r>
              <a:rPr lang="en-ZA" sz="3600" dirty="0"/>
              <a:t>Training &amp; Development</a:t>
            </a:r>
          </a:p>
          <a:p>
            <a:pPr marL="742950" indent="-742950">
              <a:buFont typeface="+mj-lt"/>
              <a:buAutoNum type="arabicParenR"/>
            </a:pPr>
            <a:r>
              <a:rPr lang="en-ZA" sz="3600" dirty="0"/>
              <a:t>Solar PV Support</a:t>
            </a:r>
          </a:p>
          <a:p>
            <a:pPr marL="742950" indent="-742950">
              <a:buFont typeface="+mj-lt"/>
              <a:buAutoNum type="arabicParenR"/>
            </a:pPr>
            <a:r>
              <a:rPr lang="en-ZA" sz="3600" dirty="0"/>
              <a:t>Public Awareness</a:t>
            </a:r>
          </a:p>
          <a:p>
            <a:pPr marL="742950" indent="-742950">
              <a:buFont typeface="+mj-lt"/>
              <a:buAutoNum type="arabicParenR"/>
            </a:pPr>
            <a:endParaRPr lang="en-ZA" sz="3600" dirty="0"/>
          </a:p>
          <a:p>
            <a:pPr marL="742950" indent="-742950">
              <a:buFont typeface="+mj-lt"/>
              <a:buAutoNum type="arabicParenR"/>
            </a:pPr>
            <a:endParaRPr lang="en-ZA" sz="3600" dirty="0"/>
          </a:p>
          <a:p>
            <a:pPr marL="742950" indent="-742950">
              <a:buFont typeface="+mj-lt"/>
              <a:buAutoNum type="arabicParenR"/>
            </a:pP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02109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46803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Vehicle standards to be in line with international trends.</a:t>
            </a:r>
          </a:p>
          <a:p>
            <a:pPr lvl="1"/>
            <a:r>
              <a:rPr lang="en-ZA" i="1" dirty="0"/>
              <a:t>ISO 6469-2:2018 :Electrically propelled road vehicles — Safety specifications — Part 2: Vehicle operational safety</a:t>
            </a:r>
          </a:p>
          <a:p>
            <a:pPr lvl="1"/>
            <a:r>
              <a:rPr lang="en-ZA" i="1" dirty="0"/>
              <a:t>ISO 6469-3:2018: Electrically propelled road vehicles — Safety specifications — Part 3: Electrical safety</a:t>
            </a:r>
          </a:p>
          <a:p>
            <a:pPr lvl="1"/>
            <a:r>
              <a:rPr lang="en-ZA" i="1" dirty="0"/>
              <a:t>ISO 6469-1:2019</a:t>
            </a:r>
          </a:p>
          <a:p>
            <a:pPr lvl="1"/>
            <a:r>
              <a:rPr lang="en-ZA" i="1" dirty="0"/>
              <a:t>Electrically propelled road vehicles — Safety specifications — Part 1: Rechargeable energy storage system (RESS)</a:t>
            </a:r>
          </a:p>
          <a:p>
            <a:pPr marL="0" lvl="0" indent="0">
              <a:lnSpc>
                <a:spcPct val="120000"/>
              </a:lnSpc>
              <a:buNone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635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Vehicle Standards</a:t>
            </a:r>
          </a:p>
        </p:txBody>
      </p:sp>
    </p:spTree>
    <p:extLst>
      <p:ext uri="{BB962C8B-B14F-4D97-AF65-F5344CB8AC3E}">
        <p14:creationId xmlns:p14="http://schemas.microsoft.com/office/powerpoint/2010/main" val="245731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46803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Import of EV’s must conform with requirements of  SI 124 of 2020 - Control of Goods (Open General Import Licence)  Standards Assessment—Consignment Based Conformity Assessment (CBCA) Notice, 2020 (No. 1).</a:t>
            </a:r>
          </a:p>
          <a:p>
            <a:pPr marL="0" lvl="0" indent="0">
              <a:lnSpc>
                <a:spcPct val="120000"/>
              </a:lnSpc>
              <a:buNone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635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Vehicle Standards</a:t>
            </a:r>
          </a:p>
        </p:txBody>
      </p:sp>
    </p:spTree>
    <p:extLst>
      <p:ext uri="{BB962C8B-B14F-4D97-AF65-F5344CB8AC3E}">
        <p14:creationId xmlns:p14="http://schemas.microsoft.com/office/powerpoint/2010/main" val="121332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468035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sz="3800" dirty="0"/>
              <a:t>The Authority has developed and published the following electric standards;</a:t>
            </a:r>
          </a:p>
          <a:p>
            <a:pPr marL="0" indent="0">
              <a:buNone/>
            </a:pPr>
            <a:endParaRPr lang="en-ZA" i="1" dirty="0"/>
          </a:p>
          <a:p>
            <a:pPr lvl="0"/>
            <a:r>
              <a:rPr lang="en-GB" dirty="0"/>
              <a:t>IEC 61851-1:2017 Electric vehicle conductive charging system - Part 1: General requirements</a:t>
            </a:r>
            <a:endParaRPr lang="en-ZA" dirty="0"/>
          </a:p>
          <a:p>
            <a:pPr lvl="0"/>
            <a:r>
              <a:rPr lang="en-GB" dirty="0"/>
              <a:t>IEC 61851-21-1:2017 Electric vehicle conductive charging system - Part 21-1 Electric vehicle on-board charger EMC requirements for conductive connection to AC/DC supply</a:t>
            </a:r>
            <a:endParaRPr lang="en-ZA" dirty="0"/>
          </a:p>
          <a:p>
            <a:pPr lvl="0"/>
            <a:r>
              <a:rPr lang="en-GB" dirty="0"/>
              <a:t>IEC 61851-21-2:2018 Electric vehicle conductive charging system - Part 21-2: Electric vehicle requirements for conductive connection to an AC/DC supply - EMC requirements for off board electric vehicle charging systems</a:t>
            </a:r>
            <a:endParaRPr lang="en-ZA" dirty="0"/>
          </a:p>
          <a:p>
            <a:pPr lvl="0"/>
            <a:r>
              <a:rPr lang="en-GB" dirty="0"/>
              <a:t>IEC 61851-23:2014 Electric vehicle conductive charging system - Part 23: DC electric vehicle charging station</a:t>
            </a:r>
            <a:endParaRPr lang="en-ZA" dirty="0"/>
          </a:p>
          <a:p>
            <a:pPr lvl="0"/>
            <a:r>
              <a:rPr lang="en-GB" dirty="0"/>
              <a:t>IEC 61851-24:2014 Electric vehicle conductive charging system - Part 24: Digital communication between a d.c. EV charging station and an electric vehicle for control of d.c. charging.</a:t>
            </a:r>
            <a:endParaRPr lang="en-ZA" dirty="0"/>
          </a:p>
          <a:p>
            <a:pPr marL="0" lvl="0" indent="0">
              <a:lnSpc>
                <a:spcPct val="120000"/>
              </a:lnSpc>
              <a:buNone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635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Charging Station Standards</a:t>
            </a:r>
          </a:p>
        </p:txBody>
      </p:sp>
    </p:spTree>
    <p:extLst>
      <p:ext uri="{BB962C8B-B14F-4D97-AF65-F5344CB8AC3E}">
        <p14:creationId xmlns:p14="http://schemas.microsoft.com/office/powerpoint/2010/main" val="236810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46803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/>
              <a:t>The Authority expects all buildings where EVSE is installed to adhere to the ZWS400 Electricity Regulations Standards. </a:t>
            </a:r>
          </a:p>
          <a:p>
            <a:pPr marL="0" indent="0">
              <a:buNone/>
            </a:pPr>
            <a:r>
              <a:rPr lang="en-ZA" sz="2400" dirty="0"/>
              <a:t>The standard is being aligned to the current BS7671:2018 IET  Wiring Regulations (18</a:t>
            </a:r>
            <a:r>
              <a:rPr lang="en-ZA" sz="2400" baseline="30000" dirty="0"/>
              <a:t>th</a:t>
            </a:r>
            <a:r>
              <a:rPr lang="en-ZA" sz="2400" dirty="0"/>
              <a:t> Edition) which articulates on charging stations  under section 722;</a:t>
            </a:r>
          </a:p>
          <a:p>
            <a:pPr marL="0" indent="0">
              <a:buNone/>
            </a:pPr>
            <a:endParaRPr lang="en-ZA" sz="3800" dirty="0"/>
          </a:p>
          <a:p>
            <a:pPr marL="0" indent="0">
              <a:buNone/>
            </a:pPr>
            <a:endParaRPr lang="en-ZA" sz="3800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635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Buildings Standards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81350"/>
            <a:ext cx="5621131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1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46803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/>
              <a:t>Fiscal incentives expectations are as follows;</a:t>
            </a:r>
          </a:p>
          <a:p>
            <a:pPr marL="0" indent="0">
              <a:buNone/>
            </a:pPr>
            <a:endParaRPr lang="en-ZA" sz="2800" dirty="0"/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Duty rates modification for EV’s and EVSE to stimulate/increase   sector growth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Duty and excise duty exemption</a:t>
            </a:r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3800" dirty="0"/>
          </a:p>
          <a:p>
            <a:pPr marL="0" indent="0">
              <a:buNone/>
            </a:pPr>
            <a:endParaRPr lang="en-ZA" sz="3800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635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Import Duty of EV’s and EVSE</a:t>
            </a:r>
          </a:p>
        </p:txBody>
      </p:sp>
    </p:spTree>
    <p:extLst>
      <p:ext uri="{BB962C8B-B14F-4D97-AF65-F5344CB8AC3E}">
        <p14:creationId xmlns:p14="http://schemas.microsoft.com/office/powerpoint/2010/main" val="160981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46803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dirty="0"/>
              <a:t>These include the following;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Preferential licensing by local councils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Rebates on tolling fees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Registration cognisant of EV’s e.g. kW vs cc (engine size)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800" dirty="0"/>
              <a:t>Unique number plates for EV’s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3800" dirty="0"/>
          </a:p>
          <a:p>
            <a:pPr marL="0" indent="0">
              <a:buNone/>
            </a:pPr>
            <a:endParaRPr lang="en-ZA" sz="3800" dirty="0"/>
          </a:p>
        </p:txBody>
      </p:sp>
      <p:sp>
        <p:nvSpPr>
          <p:cNvPr id="4" name="Rounded Rectangle 3"/>
          <p:cNvSpPr/>
          <p:nvPr/>
        </p:nvSpPr>
        <p:spPr>
          <a:xfrm>
            <a:off x="1752599" y="304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Commercial Incentives</a:t>
            </a:r>
          </a:p>
        </p:txBody>
      </p:sp>
    </p:spTree>
    <p:extLst>
      <p:ext uri="{BB962C8B-B14F-4D97-AF65-F5344CB8AC3E}">
        <p14:creationId xmlns:p14="http://schemas.microsoft.com/office/powerpoint/2010/main" val="3453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8468035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800" dirty="0"/>
              <a:t>Learning institutions are expected to modify their syllabi to cater for EV servicing and repair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800" dirty="0"/>
              <a:t>Need to utilise locally available lithium for battery manufacture – beneficiation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800" dirty="0"/>
              <a:t>Local research into EV’s adoption encouraged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3800" dirty="0"/>
          </a:p>
          <a:p>
            <a:pPr marL="0" indent="0">
              <a:buNone/>
            </a:pPr>
            <a:endParaRPr lang="en-ZA" sz="3800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63580"/>
            <a:ext cx="7020235" cy="7746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W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016" y="-1"/>
            <a:ext cx="6629401" cy="838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Training and Development/ R&amp;D</a:t>
            </a:r>
          </a:p>
        </p:txBody>
      </p:sp>
    </p:spTree>
    <p:extLst>
      <p:ext uri="{BB962C8B-B14F-4D97-AF65-F5344CB8AC3E}">
        <p14:creationId xmlns:p14="http://schemas.microsoft.com/office/powerpoint/2010/main" val="2402312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0"/>
  <p:tag name="POWER3D OPTIONS" val="Fast "/>
  <p:tag name="POWER3D SOUND" val="Turning Billboar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26922</TotalTime>
  <Words>733</Words>
  <Application>Microsoft Office PowerPoint</Application>
  <PresentationFormat>On-screen Show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Candara</vt:lpstr>
      <vt:lpstr>Mistral</vt:lpstr>
      <vt:lpstr>Office Theme</vt:lpstr>
      <vt:lpstr>PowerPoint Presentation</vt:lpstr>
      <vt:lpstr>Presentation Layout</vt:lpstr>
      <vt:lpstr>Vehicle Standards</vt:lpstr>
      <vt:lpstr>Vehicle Standards</vt:lpstr>
      <vt:lpstr>Charging Station Standards</vt:lpstr>
      <vt:lpstr>Buildings Standards</vt:lpstr>
      <vt:lpstr>Import Duty of EV’s and EVSE</vt:lpstr>
      <vt:lpstr>Commercial Incentives</vt:lpstr>
      <vt:lpstr>Training and Development/ R&amp;D</vt:lpstr>
      <vt:lpstr>Solar PV Support</vt:lpstr>
      <vt:lpstr>Public Awareness</vt:lpstr>
      <vt:lpstr>Expectations Summary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Mylos</dc:creator>
  <cp:lastModifiedBy>Office  Licence9</cp:lastModifiedBy>
  <cp:revision>1437</cp:revision>
  <cp:lastPrinted>2019-01-23T10:52:09Z</cp:lastPrinted>
  <dcterms:created xsi:type="dcterms:W3CDTF">2012-06-10T17:32:42Z</dcterms:created>
  <dcterms:modified xsi:type="dcterms:W3CDTF">2022-12-12T17:24:30Z</dcterms:modified>
</cp:coreProperties>
</file>