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754" r:id="rId5"/>
    <p:sldId id="3793" r:id="rId6"/>
    <p:sldId id="3794" r:id="rId7"/>
    <p:sldId id="3791" r:id="rId8"/>
    <p:sldId id="3789" r:id="rId9"/>
    <p:sldId id="3788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E808-AB5A-4CE1-C787-F4BCCF0C1517}" name="Victoria Pereira Tome Cunha Correia" initials="VPTCC" userId="S::victoria.correia@anpg.co.ao::78813169-df9b-4a86-a472-e446183ceb78" providerId="AD"/>
  <p188:author id="{22AC686A-A0F8-BC94-A9BD-8BAA0A142004}" name="Esmeralda Maria Do Nascimento Dias" initials="EMDND" userId="S::esmeralda.dias@anpg.co.ao::ec244ebd-d7e2-43c3-afb9-ec6397d2b244" providerId="AD"/>
  <p188:author id="{AAD7EFCA-B090-2F68-C913-8E3181256C74}" name="Issuma Lukene Lopes Teixeira" initials="ILLT" userId="Issuma Lukene Lopes Teixeir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  Mateso" initials="V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DA9A53"/>
    <a:srgbClr val="B40000"/>
    <a:srgbClr val="BE652D"/>
    <a:srgbClr val="F6C3A0"/>
    <a:srgbClr val="008CD9"/>
    <a:srgbClr val="800000"/>
    <a:srgbClr val="F6C5A4"/>
    <a:srgbClr val="FFFFFF"/>
    <a:srgbClr val="F4B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Destaqu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Destaqu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Destaqu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Destaque 1/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Escuro 2 - Destaque 3/Destaqu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Estilo Claro 3 - Destaqu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Destaqu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Estilo com Tema 2 - Destaqu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Destaqu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Destaqu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  Mateso" userId="8073a12a-4b75-4d18-badb-962173764441" providerId="ADAL" clId="{ACA447D2-4F76-4791-99D2-5F8DD250F32C}"/>
    <pc:docChg chg="custSel delSld modSld">
      <pc:chgData name="Vita  Mateso" userId="8073a12a-4b75-4d18-badb-962173764441" providerId="ADAL" clId="{ACA447D2-4F76-4791-99D2-5F8DD250F32C}" dt="2022-12-12T12:22:01.238" v="681" actId="47"/>
      <pc:docMkLst>
        <pc:docMk/>
      </pc:docMkLst>
      <pc:sldChg chg="modSp mod">
        <pc:chgData name="Vita  Mateso" userId="8073a12a-4b75-4d18-badb-962173764441" providerId="ADAL" clId="{ACA447D2-4F76-4791-99D2-5F8DD250F32C}" dt="2022-12-12T12:09:21.539" v="3" actId="20577"/>
        <pc:sldMkLst>
          <pc:docMk/>
          <pc:sldMk cId="1958816447" sldId="3754"/>
        </pc:sldMkLst>
        <pc:spChg chg="mod">
          <ac:chgData name="Vita  Mateso" userId="8073a12a-4b75-4d18-badb-962173764441" providerId="ADAL" clId="{ACA447D2-4F76-4791-99D2-5F8DD250F32C}" dt="2022-12-12T12:09:21.539" v="3" actId="20577"/>
          <ac:spMkLst>
            <pc:docMk/>
            <pc:sldMk cId="1958816447" sldId="3754"/>
            <ac:spMk id="4" creationId="{D975C23C-AC8A-42B5-A8D5-E82E6BFCF0FE}"/>
          </ac:spMkLst>
        </pc:spChg>
      </pc:sldChg>
      <pc:sldChg chg="del">
        <pc:chgData name="Vita  Mateso" userId="8073a12a-4b75-4d18-badb-962173764441" providerId="ADAL" clId="{ACA447D2-4F76-4791-99D2-5F8DD250F32C}" dt="2022-12-12T12:22:01.238" v="681" actId="47"/>
        <pc:sldMkLst>
          <pc:docMk/>
          <pc:sldMk cId="168985424" sldId="3790"/>
        </pc:sldMkLst>
      </pc:sldChg>
      <pc:sldChg chg="modNotesTx">
        <pc:chgData name="Vita  Mateso" userId="8073a12a-4b75-4d18-badb-962173764441" providerId="ADAL" clId="{ACA447D2-4F76-4791-99D2-5F8DD250F32C}" dt="2022-12-12T12:16:12.824" v="286" actId="20577"/>
        <pc:sldMkLst>
          <pc:docMk/>
          <pc:sldMk cId="2145447323" sldId="3793"/>
        </pc:sldMkLst>
      </pc:sldChg>
      <pc:sldChg chg="modNotesTx">
        <pc:chgData name="Vita  Mateso" userId="8073a12a-4b75-4d18-badb-962173764441" providerId="ADAL" clId="{ACA447D2-4F76-4791-99D2-5F8DD250F32C}" dt="2022-12-12T12:21:12.393" v="680" actId="20577"/>
        <pc:sldMkLst>
          <pc:docMk/>
          <pc:sldMk cId="3251024492" sldId="3794"/>
        </pc:sldMkLst>
      </pc:sldChg>
    </pc:docChg>
  </pc:docChgLst>
  <pc:docChgLst>
    <pc:chgData name="Vita  Mateso" userId="8073a12a-4b75-4d18-badb-962173764441" providerId="ADAL" clId="{5954D9F8-59DE-4BA1-9240-E41A759FA33C}"/>
    <pc:docChg chg="modSld">
      <pc:chgData name="Vita  Mateso" userId="8073a12a-4b75-4d18-badb-962173764441" providerId="ADAL" clId="{5954D9F8-59DE-4BA1-9240-E41A759FA33C}" dt="2022-12-12T16:05:31.346" v="10" actId="20577"/>
      <pc:docMkLst>
        <pc:docMk/>
      </pc:docMkLst>
      <pc:sldChg chg="modSp mod">
        <pc:chgData name="Vita  Mateso" userId="8073a12a-4b75-4d18-badb-962173764441" providerId="ADAL" clId="{5954D9F8-59DE-4BA1-9240-E41A759FA33C}" dt="2022-12-12T16:05:31.346" v="10" actId="20577"/>
        <pc:sldMkLst>
          <pc:docMk/>
          <pc:sldMk cId="381886530" sldId="3788"/>
        </pc:sldMkLst>
        <pc:spChg chg="mod">
          <ac:chgData name="Vita  Mateso" userId="8073a12a-4b75-4d18-badb-962173764441" providerId="ADAL" clId="{5954D9F8-59DE-4BA1-9240-E41A759FA33C}" dt="2022-12-12T16:05:31.346" v="10" actId="20577"/>
          <ac:spMkLst>
            <pc:docMk/>
            <pc:sldMk cId="381886530" sldId="3788"/>
            <ac:spMk id="5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35CFB-5376-4FC2-8FDB-410596107E45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FD25-A74C-4D94-BE00-78EAD8B7782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00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Os biocombustíveis (biomassa, resíduos, etc.) são fontes energéticas mais usadas no continente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FD25-A74C-4D94-BE00-78EAD8B7782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755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investimento realizado nos últimos 3 anos em África, mostra uma tendência mais para energia solar, eólica e hídrica. Mesmo no lugar mais remoto outras fontes industrializadas são usadas menos os biocombustíveis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FD25-A74C-4D94-BE00-78EAD8B7782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951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FD25-A74C-4D94-BE00-78EAD8B7782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58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,Sans-Serif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FD25-A74C-4D94-BE00-78EAD8B7782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127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39216-E5AE-4D59-B74C-0E349527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C9862-3FD3-4078-8E03-BAD0A2B0A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CD3D4CB-B6AB-4EEA-971F-9D21D03C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EBE66F-6DB3-4EC2-8874-A6E0A07F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FD624D8-B402-43D8-A683-A4A52222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77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60176-049A-481B-8E2E-0B131E93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9AF6841-2E83-421C-9CC8-9A1A7A604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178C6C4-821E-42D0-98F3-6B479738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FC77686-6C34-4260-8265-D6ABEEFA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F05656-AD5C-4B2F-B92E-E80CB054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34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774147-C439-4BAE-A3BC-BF61C39BD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84FA25-ADEC-4A3B-B792-377DE02A9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E03FA8-780F-40E8-BF3A-C1F57693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E9C52C-AD8B-410B-AE9B-C82E7F50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44AA98B-E73D-46FD-B786-6BBE3940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054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2987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>
              <a:solidFill>
                <a:srgbClr val="FFFFFF"/>
              </a:solidFill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87965B-63AF-4656-957A-9E1D2C12E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413" y="0"/>
            <a:ext cx="1638300" cy="10382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22526" y="271141"/>
            <a:ext cx="9140824" cy="56323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Retângulo 2">
            <a:extLst>
              <a:ext uri="{FF2B5EF4-FFF2-40B4-BE49-F238E27FC236}">
                <a16:creationId xmlns:a16="http://schemas.microsoft.com/office/drawing/2014/main" id="{8F1BEB04-B6DC-4B75-AA4F-261061D1883B}"/>
              </a:ext>
            </a:extLst>
          </p:cNvPr>
          <p:cNvSpPr/>
          <p:nvPr userDrawn="1"/>
        </p:nvSpPr>
        <p:spPr>
          <a:xfrm flipV="1">
            <a:off x="0" y="1081827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D5393D">
                  <a:lumMod val="89000"/>
                </a:srgbClr>
              </a:gs>
              <a:gs pos="23000">
                <a:srgbClr val="D5393D">
                  <a:lumMod val="89000"/>
                </a:srgbClr>
              </a:gs>
              <a:gs pos="45000">
                <a:srgbClr val="D5393D">
                  <a:lumMod val="75000"/>
                </a:srgbClr>
              </a:gs>
              <a:gs pos="97000">
                <a:srgbClr val="D5393D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76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exterior, planta, relva&#10;&#10;Descrição gerada automaticamente">
            <a:extLst>
              <a:ext uri="{FF2B5EF4-FFF2-40B4-BE49-F238E27FC236}">
                <a16:creationId xmlns:a16="http://schemas.microsoft.com/office/drawing/2014/main" id="{0F556F8C-0C1D-4C75-8A1B-DBDAFDC5B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3" b="26330"/>
          <a:stretch/>
        </p:blipFill>
        <p:spPr>
          <a:xfrm>
            <a:off x="-1" y="1"/>
            <a:ext cx="12191999" cy="1022350"/>
          </a:xfrm>
          <a:prstGeom prst="rect">
            <a:avLst/>
          </a:prstGeom>
        </p:spPr>
      </p:pic>
      <p:graphicFrame>
        <p:nvGraphicFramePr>
          <p:cNvPr id="2" name="Object 7" hidden="1">
            <a:extLst>
              <a:ext uri="{FF2B5EF4-FFF2-40B4-BE49-F238E27FC236}">
                <a16:creationId xmlns:a16="http://schemas.microsoft.com/office/drawing/2014/main" id="{5A482D17-C485-2388-13D1-7139D44592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078757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 do think-cell" r:id="rId6" imgW="360" imgH="360" progId="TCLayout.ActiveDocument.1">
                  <p:embed/>
                </p:oleObj>
              </mc:Choice>
              <mc:Fallback>
                <p:oleObj name="Slide do think-cell" r:id="rId6" imgW="360" imgH="360" progId="TCLayout.ActiveDocument.1">
                  <p:embed/>
                  <p:pic>
                    <p:nvPicPr>
                      <p:cNvPr id="2" name="Object 7" hidden="1">
                        <a:extLst>
                          <a:ext uri="{FF2B5EF4-FFF2-40B4-BE49-F238E27FC236}">
                            <a16:creationId xmlns:a16="http://schemas.microsoft.com/office/drawing/2014/main" id="{5A482D17-C485-2388-13D1-7139D4459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 hidden="1">
            <a:extLst>
              <a:ext uri="{FF2B5EF4-FFF2-40B4-BE49-F238E27FC236}">
                <a16:creationId xmlns:a16="http://schemas.microsoft.com/office/drawing/2014/main" id="{1B3957B0-C491-C8F7-A632-222F08BAD6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75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4A81E-6027-4B4D-3DDF-5AB74313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C0BF-338B-4A82-8288-65E3E362E2E6}" type="datetimeFigureOut">
              <a:rPr lang="pt-PT"/>
              <a:pPr>
                <a:defRPr/>
              </a:pPr>
              <a:t>12/12/2022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B8EFF-A367-D379-18C3-4F19F7BD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88EBC0-BCA6-B7B5-213F-AA755B1E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DD6E-250C-46B1-BB41-27A00FB1982F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  <p:pic>
        <p:nvPicPr>
          <p:cNvPr id="11" name="Imagem 10" descr="Uma imagem com texto, acessório, ClipArt&#10;&#10;Descrição gerada automaticamente">
            <a:extLst>
              <a:ext uri="{FF2B5EF4-FFF2-40B4-BE49-F238E27FC236}">
                <a16:creationId xmlns:a16="http://schemas.microsoft.com/office/drawing/2014/main" id="{804A0ADA-CFEF-4315-B4A4-4B6C2EEB2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59055"/>
            <a:ext cx="12191999" cy="7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E5404-DF54-4E5C-AC76-2A82D557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2706B5-4386-4A0D-BA2A-EE152C1D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BCA076-873B-49CD-A293-49B8096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9DCE2E-05E2-42F3-A302-6DA5EDEC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CA88FD6-C368-4818-881B-A39A3A7D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1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6D9EF-03D5-455A-994A-E1C6FB9F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6317267-2EBD-4356-B95A-D03E104B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C3170CB-B503-4ABB-B688-8915BD5E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D072E35-1D95-4658-82AE-7570B617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7D31B40-C7B8-4494-A0FE-AC63E146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389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8B596-75C8-4B44-B7E1-2D8BD90C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8091379-B318-44E3-880A-A0041D454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C758FFB-17F4-4506-9F53-100CE177B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56F2CDF-A204-43D4-8EB0-967C9804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83C513-D597-463A-9153-7288A79F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0A47BAF-AA51-4A97-8410-47A839C2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158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F874A-901E-4C95-B0D1-CF00C8E7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037825B-0A04-415D-BAE7-DAFB2A83F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AFBA810-5F02-49BE-AF00-36573CE4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F3FB46C-02FA-41F4-85EF-9ACC63F57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3EE30DD-8775-4EF2-AD9B-DC692BFAC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6556E57-9BF5-4F04-B21C-9D2ED4E1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9A389F4-99E3-4300-8384-D316ACB6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6FC28F-6C74-422B-8286-D416774A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46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3BD9B-FB92-4A58-B2D7-8EB82FD0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1F03A75-CB17-42FD-BEC4-6CA36F5C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4EE0165-9342-4127-8B18-63A1FDD9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62D0152-099B-4825-A874-A7B05BDD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72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39E8E6F-DE1F-4DB5-BC68-59D9EA01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F342DF8-CD7C-4D03-B4BD-41F2C430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8B6EA68-A14E-4BAA-B431-96F8FD7B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62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1EEA3-BFA9-4AD5-9475-57EBF1C4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17AA1D8-193C-426B-B9D0-EF2A30A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6A44D58-94DA-4B9B-B93D-4C1595E20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2DF3AB2-D791-4F7D-9A46-B5BB5D7D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A6AE337-D3DD-439B-BFB0-56AB8B8B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B755EF9-C5CE-4921-9FC8-00A24D34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486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E19AB-4945-457F-B9C3-DC9086DF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A9BB54F-E168-4B56-A382-AFCC824EE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759F61B-FE04-42FB-96C2-4AF33366D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D116580-DDA5-4858-92B3-B7E3874C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741F3B8-E4E5-4F93-A090-B08BEF9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F83E04A-831C-4825-BF80-804AD693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22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35FFA0AB-80E1-218D-B988-BCCC0C721D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3815114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 do think-cell" r:id="rId17" imgW="395" imgH="396" progId="TCLayout.ActiveDocument.1">
                  <p:embed/>
                </p:oleObj>
              </mc:Choice>
              <mc:Fallback>
                <p:oleObj name="Slide do think-cell" r:id="rId17" imgW="395" imgH="396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id="{35FFA0AB-80E1-218D-B988-BCCC0C721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27B4BE7-D24F-4B2D-ACCC-89546F2E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F152C8F-AF97-4A6F-86F2-B11056527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72CBFA-6B38-4BD5-842E-6614C4DCD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35B-95A8-4C98-A2CC-C579F11B808B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C713FF-F98E-418F-8041-DCD4034D3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BB605A-62E0-4DBA-A480-F8CF79276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819C-9DD2-4ECB-A9FD-933AE21EDE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99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8.xml"/><Relationship Id="rId7" Type="http://schemas.openxmlformats.org/officeDocument/2006/relationships/image" Target="../media/image19.emf"/><Relationship Id="rId12" Type="http://schemas.openxmlformats.org/officeDocument/2006/relationships/image" Target="../media/image24.sv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2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D682F80-A934-4348-A232-210E1DEFD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2886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975C23C-AC8A-42B5-A8D5-E82E6BFCF0FE}"/>
              </a:ext>
            </a:extLst>
          </p:cNvPr>
          <p:cNvSpPr txBox="1"/>
          <p:nvPr/>
        </p:nvSpPr>
        <p:spPr>
          <a:xfrm>
            <a:off x="8251371" y="5784980"/>
            <a:ext cx="3218816" cy="599646"/>
          </a:xfrm>
          <a:prstGeom prst="rect">
            <a:avLst/>
          </a:prstGeom>
          <a:effectLst>
            <a:outerShdw blurRad="50800" dist="38100" dir="5400000" sx="122000" sy="122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DECEMBER, 2022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  <a:ea typeface="+mj-ea"/>
              <a:cs typeface="Calibri Ligh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9B194B2-3B2D-4D5C-998F-B20469693C21}"/>
              </a:ext>
            </a:extLst>
          </p:cNvPr>
          <p:cNvSpPr/>
          <p:nvPr/>
        </p:nvSpPr>
        <p:spPr>
          <a:xfrm>
            <a:off x="5963064" y="2721924"/>
            <a:ext cx="6221964" cy="21427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93000">
                <a:srgbClr val="008CD9"/>
              </a:gs>
              <a:gs pos="51000">
                <a:srgbClr val="008CD9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F58911-8327-CF8D-219C-82FF480DF951}"/>
              </a:ext>
            </a:extLst>
          </p:cNvPr>
          <p:cNvSpPr txBox="1"/>
          <p:nvPr/>
        </p:nvSpPr>
        <p:spPr>
          <a:xfrm>
            <a:off x="5945206" y="3008283"/>
            <a:ext cx="5667400" cy="15700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rPr>
              <a:t>Challenges and Perspectives of Biofuels in Angola</a:t>
            </a:r>
            <a:endParaRPr lang="en-US" sz="3200" dirty="0">
              <a:solidFill>
                <a:schemeClr val="bg1"/>
              </a:solidFill>
              <a:latin typeface="Franklin Gothic Demi" panose="020B0703020102020204" pitchFamily="34" charset="0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881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F2936-F634-4CF8-88B4-6CCB1547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2" y="1248827"/>
            <a:ext cx="5436344" cy="4589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25F50-BA1F-4927-8BF4-970D14A30B47}"/>
              </a:ext>
            </a:extLst>
          </p:cNvPr>
          <p:cNvSpPr txBox="1"/>
          <p:nvPr/>
        </p:nvSpPr>
        <p:spPr>
          <a:xfrm>
            <a:off x="54864" y="1347808"/>
            <a:ext cx="7772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100" b="1" dirty="0"/>
              <a:t>Figure 1:</a:t>
            </a:r>
          </a:p>
        </p:txBody>
      </p:sp>
      <p:sp>
        <p:nvSpPr>
          <p:cNvPr id="6" name="CaixaDeTexto 18">
            <a:extLst>
              <a:ext uri="{FF2B5EF4-FFF2-40B4-BE49-F238E27FC236}">
                <a16:creationId xmlns:a16="http://schemas.microsoft.com/office/drawing/2014/main" id="{781426D8-3FBF-4ED9-B475-C23203DD13E7}"/>
              </a:ext>
            </a:extLst>
          </p:cNvPr>
          <p:cNvSpPr txBox="1"/>
          <p:nvPr/>
        </p:nvSpPr>
        <p:spPr>
          <a:xfrm>
            <a:off x="261469" y="205444"/>
            <a:ext cx="6150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Challenges</a:t>
            </a:r>
            <a:r>
              <a:rPr lang="pt-PT" sz="2800" cap="all" dirty="0">
                <a:latin typeface="Franklin Gothic Medium" panose="020B0603020102020204" pitchFamily="34" charset="0"/>
              </a:rPr>
              <a:t> and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Perspectives</a:t>
            </a:r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9EF38E-969B-1E42-266E-A7B657767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88" y="1609418"/>
            <a:ext cx="3381847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D7525E-92C4-4DB6-A738-6C5AF567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4" y="1229970"/>
            <a:ext cx="6303784" cy="4593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C97963-08EA-4BA6-821D-F0ABCF954144}"/>
              </a:ext>
            </a:extLst>
          </p:cNvPr>
          <p:cNvSpPr txBox="1"/>
          <p:nvPr/>
        </p:nvSpPr>
        <p:spPr>
          <a:xfrm>
            <a:off x="5460274" y="1311232"/>
            <a:ext cx="7772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100" b="1" dirty="0"/>
              <a:t>Figure 2:</a:t>
            </a:r>
          </a:p>
        </p:txBody>
      </p:sp>
      <p:sp>
        <p:nvSpPr>
          <p:cNvPr id="6" name="CaixaDeTexto 18">
            <a:extLst>
              <a:ext uri="{FF2B5EF4-FFF2-40B4-BE49-F238E27FC236}">
                <a16:creationId xmlns:a16="http://schemas.microsoft.com/office/drawing/2014/main" id="{781426D8-3FBF-4ED9-B475-C23203DD13E7}"/>
              </a:ext>
            </a:extLst>
          </p:cNvPr>
          <p:cNvSpPr txBox="1"/>
          <p:nvPr/>
        </p:nvSpPr>
        <p:spPr>
          <a:xfrm>
            <a:off x="261469" y="205444"/>
            <a:ext cx="6150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Challenges</a:t>
            </a:r>
            <a:r>
              <a:rPr lang="pt-PT" sz="2800" cap="all" dirty="0">
                <a:latin typeface="Franklin Gothic Medium" panose="020B0603020102020204" pitchFamily="34" charset="0"/>
              </a:rPr>
              <a:t> and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Perspectives</a:t>
            </a:r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9DA947-D59A-1A12-1746-DE54285B2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1" y="1407202"/>
            <a:ext cx="4296375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2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907AC-7096-43D1-9993-EEB1124AE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43"/>
          <a:stretch/>
        </p:blipFill>
        <p:spPr>
          <a:xfrm>
            <a:off x="62760" y="1371600"/>
            <a:ext cx="4901126" cy="4464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E784C-8B8E-4315-844B-6A943AB32D6E}"/>
              </a:ext>
            </a:extLst>
          </p:cNvPr>
          <p:cNvSpPr txBox="1"/>
          <p:nvPr/>
        </p:nvSpPr>
        <p:spPr>
          <a:xfrm>
            <a:off x="53616" y="1335024"/>
            <a:ext cx="9966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100" b="1" dirty="0"/>
              <a:t>Figure 3:</a:t>
            </a:r>
          </a:p>
        </p:txBody>
      </p:sp>
      <p:sp>
        <p:nvSpPr>
          <p:cNvPr id="7" name="CaixaDeTexto 18">
            <a:extLst>
              <a:ext uri="{FF2B5EF4-FFF2-40B4-BE49-F238E27FC236}">
                <a16:creationId xmlns:a16="http://schemas.microsoft.com/office/drawing/2014/main" id="{FEA172CF-B657-43A5-B278-BB0CD0C7D7C4}"/>
              </a:ext>
            </a:extLst>
          </p:cNvPr>
          <p:cNvSpPr txBox="1"/>
          <p:nvPr/>
        </p:nvSpPr>
        <p:spPr>
          <a:xfrm>
            <a:off x="261469" y="205444"/>
            <a:ext cx="6150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Challenges</a:t>
            </a:r>
            <a:r>
              <a:rPr lang="pt-PT" sz="2800" cap="all" dirty="0">
                <a:latin typeface="Franklin Gothic Medium" panose="020B0603020102020204" pitchFamily="34" charset="0"/>
              </a:rPr>
              <a:t> and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Perspectives</a:t>
            </a:r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DA21A1-74D1-A396-0C18-9B86FC50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563" y="1687115"/>
            <a:ext cx="3067478" cy="3762900"/>
          </a:xfrm>
          <a:prstGeom prst="rect">
            <a:avLst/>
          </a:prstGeom>
        </p:spPr>
      </p:pic>
      <p:pic>
        <p:nvPicPr>
          <p:cNvPr id="14" name="Imagem 13" descr="Gráfico, Gráfico de pizza&#10;&#10;Descrição gerada automaticamente">
            <a:extLst>
              <a:ext uri="{FF2B5EF4-FFF2-40B4-BE49-F238E27FC236}">
                <a16:creationId xmlns:a16="http://schemas.microsoft.com/office/drawing/2014/main" id="{9F768627-7BA6-8485-9E7E-30A928EC5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18" y="1717822"/>
            <a:ext cx="3870071" cy="37629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17CE4D-2629-923B-DEB3-2A76C5FF0D7A}"/>
              </a:ext>
            </a:extLst>
          </p:cNvPr>
          <p:cNvSpPr txBox="1"/>
          <p:nvPr/>
        </p:nvSpPr>
        <p:spPr>
          <a:xfrm>
            <a:off x="8321929" y="1234279"/>
            <a:ext cx="387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Figure 4:Global greenhouse gas emissions by sector (Fonte: Research Gate)</a:t>
            </a:r>
          </a:p>
          <a:p>
            <a:endParaRPr lang="en-US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77E30BA-BB21-1A10-B21D-9DB5DAFA9CF7}"/>
              </a:ext>
            </a:extLst>
          </p:cNvPr>
          <p:cNvSpPr txBox="1"/>
          <p:nvPr/>
        </p:nvSpPr>
        <p:spPr>
          <a:xfrm>
            <a:off x="-14623" y="1298357"/>
            <a:ext cx="49523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Figure 3: Total primary energy supply in </a:t>
            </a:r>
            <a:r>
              <a:rPr lang="en-US" sz="1200" dirty="0">
                <a:solidFill>
                  <a:srgbClr val="111111"/>
                </a:solidFill>
                <a:latin typeface="Roboto" panose="02000000000000000000" pitchFamily="2" charset="0"/>
              </a:rPr>
              <a:t>C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entral, by source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979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18">
            <a:extLst>
              <a:ext uri="{FF2B5EF4-FFF2-40B4-BE49-F238E27FC236}">
                <a16:creationId xmlns:a16="http://schemas.microsoft.com/office/drawing/2014/main" id="{35DF9DA3-620C-4205-8A21-D5D5534E419E}"/>
              </a:ext>
            </a:extLst>
          </p:cNvPr>
          <p:cNvSpPr txBox="1"/>
          <p:nvPr/>
        </p:nvSpPr>
        <p:spPr>
          <a:xfrm>
            <a:off x="261469" y="205444"/>
            <a:ext cx="6150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Challenges</a:t>
            </a:r>
            <a:r>
              <a:rPr lang="pt-PT" sz="2800" cap="all" dirty="0">
                <a:latin typeface="Franklin Gothic Medium" panose="020B0603020102020204" pitchFamily="34" charset="0"/>
              </a:rPr>
              <a:t> and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Perspectives</a:t>
            </a:r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78C2C-24AC-45F7-831B-645CE5B9C9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836" y="4459216"/>
            <a:ext cx="1978577" cy="170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2846C-7A5A-43CB-A896-61F27E43AA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402" y="4475914"/>
            <a:ext cx="1832505" cy="1670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D63C2-B19E-45D3-BEBC-7A83D1C1F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246" y="1200975"/>
            <a:ext cx="3771776" cy="3246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1798C-C7FA-432B-B8CA-92A425B8D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114132"/>
            <a:ext cx="7021286" cy="5015204"/>
          </a:xfrm>
          <a:prstGeom prst="flowChartProcess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64B5F7-51F8-4D2A-B69B-84DD43DC4B43}"/>
              </a:ext>
            </a:extLst>
          </p:cNvPr>
          <p:cNvSpPr/>
          <p:nvPr/>
        </p:nvSpPr>
        <p:spPr>
          <a:xfrm>
            <a:off x="182880" y="1280160"/>
            <a:ext cx="77724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3D062-E797-41D1-A6CE-6D869C22EF20}"/>
              </a:ext>
            </a:extLst>
          </p:cNvPr>
          <p:cNvSpPr txBox="1"/>
          <p:nvPr/>
        </p:nvSpPr>
        <p:spPr>
          <a:xfrm>
            <a:off x="182881" y="1228407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Figure 5:</a:t>
            </a:r>
          </a:p>
        </p:txBody>
      </p:sp>
    </p:spTree>
    <p:extLst>
      <p:ext uri="{BB962C8B-B14F-4D97-AF65-F5344CB8AC3E}">
        <p14:creationId xmlns:p14="http://schemas.microsoft.com/office/powerpoint/2010/main" val="129790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 do think-cell" r:id="rId6" imgW="473" imgH="473" progId="TCLayout.ActiveDocument.1">
                  <p:embed/>
                </p:oleObj>
              </mc:Choice>
              <mc:Fallback>
                <p:oleObj name="Slide do think-cell" r:id="rId6" imgW="473" imgH="4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sz="2800" b="1">
              <a:solidFill>
                <a:srgbClr val="FFFFFF"/>
              </a:solidFill>
              <a:latin typeface="Corbel" panose="020B0503020204020204" pitchFamily="34" charset="0"/>
              <a:ea typeface="+mj-ea"/>
              <a:cs typeface="+mj-cs"/>
              <a:sym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235" y="1410888"/>
            <a:ext cx="7331756" cy="41894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2905" lvl="1" indent="-285750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LEGISLATION AND REGULATIONS;</a:t>
            </a:r>
          </a:p>
          <a:p>
            <a:pPr marL="382905" lvl="1" indent="-285750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AVAILABILITY AND ACCESS TO LAND</a:t>
            </a:r>
            <a:r>
              <a:rPr lang="pt-BR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;</a:t>
            </a:r>
          </a:p>
          <a:p>
            <a:pPr marL="382905" lvl="1" indent="-285750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SELECTION OF BIOMASS FOR BIOFUEL PRODUCTION</a:t>
            </a:r>
            <a:endParaRPr lang="pt-BR" sz="20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382905" lvl="1" indent="-285750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INFRASTRUCTURES, LABORATORIES AND BIOREFINARIES;</a:t>
            </a:r>
          </a:p>
          <a:p>
            <a:pPr marL="382905" lvl="1" indent="-285750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pt-BR" sz="2000">
                <a:solidFill>
                  <a:schemeClr val="tx1"/>
                </a:solidFill>
                <a:latin typeface="Franklin Gothic Medium" panose="020B0603020102020204" pitchFamily="34" charset="0"/>
              </a:rPr>
              <a:t>DEMAND/SUPPLY </a:t>
            </a:r>
            <a:r>
              <a:rPr lang="pt-BR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AND MARKETING</a:t>
            </a:r>
          </a:p>
          <a:p>
            <a:pPr marL="382905" lvl="1" indent="-285750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pt-PT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QUALIFIED HUMAN RESSOURCES</a:t>
            </a:r>
          </a:p>
          <a:p>
            <a:pPr marL="97155" lvl="1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</a:pPr>
            <a:endParaRPr lang="pt-PT" sz="20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382905" lvl="1" indent="-285750">
              <a:spcBef>
                <a:spcPts val="600"/>
              </a:spcBef>
              <a:spcAft>
                <a:spcPts val="4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75E3F56-8E1E-415A-8BE7-38235120FD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47"/>
          <a:stretch/>
        </p:blipFill>
        <p:spPr>
          <a:xfrm>
            <a:off x="1" y="6069563"/>
            <a:ext cx="12191999" cy="8038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8">
            <a:extLst>
              <a:ext uri="{FF2B5EF4-FFF2-40B4-BE49-F238E27FC236}">
                <a16:creationId xmlns:a16="http://schemas.microsoft.com/office/drawing/2014/main" id="{B526B79C-3AB8-4186-8B84-0F868D6D03AE}"/>
              </a:ext>
            </a:extLst>
          </p:cNvPr>
          <p:cNvSpPr txBox="1"/>
          <p:nvPr/>
        </p:nvSpPr>
        <p:spPr>
          <a:xfrm>
            <a:off x="261469" y="205444"/>
            <a:ext cx="6150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Challenges</a:t>
            </a:r>
            <a:r>
              <a:rPr lang="pt-PT" sz="2800" cap="all" dirty="0">
                <a:latin typeface="Franklin Gothic Medium" panose="020B0603020102020204" pitchFamily="34" charset="0"/>
              </a:rPr>
              <a:t> and </a:t>
            </a:r>
            <a:r>
              <a:rPr lang="pt-PT" sz="2800" cap="all" dirty="0" err="1">
                <a:latin typeface="Franklin Gothic Medium" panose="020B0603020102020204" pitchFamily="34" charset="0"/>
              </a:rPr>
              <a:t>Perspectives</a:t>
            </a:r>
            <a:r>
              <a:rPr lang="pt-PT" sz="2800" cap="all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10" name="Graphic 9" descr="City">
            <a:extLst>
              <a:ext uri="{FF2B5EF4-FFF2-40B4-BE49-F238E27FC236}">
                <a16:creationId xmlns:a16="http://schemas.microsoft.com/office/drawing/2014/main" id="{4ABA0CA4-80DF-451D-8040-581B4F463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7181" y="2171730"/>
            <a:ext cx="1974522" cy="1974522"/>
          </a:xfrm>
          <a:prstGeom prst="rect">
            <a:avLst/>
          </a:prstGeom>
        </p:spPr>
      </p:pic>
      <p:pic>
        <p:nvPicPr>
          <p:cNvPr id="14" name="Graphic 13" descr="Excavator">
            <a:extLst>
              <a:ext uri="{FF2B5EF4-FFF2-40B4-BE49-F238E27FC236}">
                <a16:creationId xmlns:a16="http://schemas.microsoft.com/office/drawing/2014/main" id="{35A0FA4A-1A16-4925-AA42-3800857A8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6253" y="1576945"/>
            <a:ext cx="914400" cy="914400"/>
          </a:xfrm>
          <a:prstGeom prst="rect">
            <a:avLst/>
          </a:prstGeom>
        </p:spPr>
      </p:pic>
      <p:pic>
        <p:nvPicPr>
          <p:cNvPr id="16" name="Graphic 15" descr="Business Growth RTL">
            <a:extLst>
              <a:ext uri="{FF2B5EF4-FFF2-40B4-BE49-F238E27FC236}">
                <a16:creationId xmlns:a16="http://schemas.microsoft.com/office/drawing/2014/main" id="{0A27C822-9C7E-45FF-980A-FD45331F55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39053" y="38439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s22PsoS7aWuVky14oW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ZIHqtcO5gdl2Np7Cgb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PRx6JSTSi9.Z6G3f4UeA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A881417623A499DC27E5A1B05A63D" ma:contentTypeVersion="14" ma:contentTypeDescription="Create a new document." ma:contentTypeScope="" ma:versionID="a1aa87279483090823a2ae6bcbb679e3">
  <xsd:schema xmlns:xsd="http://www.w3.org/2001/XMLSchema" xmlns:xs="http://www.w3.org/2001/XMLSchema" xmlns:p="http://schemas.microsoft.com/office/2006/metadata/properties" xmlns:ns3="cd1eb61b-2a08-4fe8-b28c-b6cd3a10cc8a" xmlns:ns4="ce221108-8991-4dc1-9f72-20b5fec3f805" targetNamespace="http://schemas.microsoft.com/office/2006/metadata/properties" ma:root="true" ma:fieldsID="5ec73ef9bb190e0cb2b13b2eb8cf4397" ns3:_="" ns4:_="">
    <xsd:import namespace="cd1eb61b-2a08-4fe8-b28c-b6cd3a10cc8a"/>
    <xsd:import namespace="ce221108-8991-4dc1-9f72-20b5fec3f8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eb61b-2a08-4fe8-b28c-b6cd3a10c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21108-8991-4dc1-9f72-20b5fec3f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9CE397-3A68-48FC-88CF-8BC1A6A87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F6149-6484-4CAF-B972-2D86AC33B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1eb61b-2a08-4fe8-b28c-b6cd3a10cc8a"/>
    <ds:schemaRef ds:uri="ce221108-8991-4dc1-9f72-20b5fec3f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043B08-8ED0-401D-9199-9C9E98148E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155</Words>
  <Application>Microsoft Office PowerPoint</Application>
  <PresentationFormat>Widescreen</PresentationFormat>
  <Paragraphs>25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Franklin Gothic Book</vt:lpstr>
      <vt:lpstr>Franklin Gothic Demi</vt:lpstr>
      <vt:lpstr>Franklin Gothic Medium</vt:lpstr>
      <vt:lpstr>Roboto</vt:lpstr>
      <vt:lpstr>Wingdings</vt:lpstr>
      <vt:lpstr>Wingdings,Sans-Serif</vt:lpstr>
      <vt:lpstr>Tema do Office</vt:lpstr>
      <vt:lpstr>Slide do think-cell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Esmeralda Maria Do Nascimento Dias</dc:creator>
  <cp:lastModifiedBy>Vita  Mateso</cp:lastModifiedBy>
  <cp:revision>3</cp:revision>
  <dcterms:created xsi:type="dcterms:W3CDTF">2021-09-29T15:16:44Z</dcterms:created>
  <dcterms:modified xsi:type="dcterms:W3CDTF">2022-12-12T16:05:33Z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0x0101007F7A881417623A499DC27E5A1B05A63D</vt:lpwstr>
  </property>
</Properties>
</file>