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 bookmarkIdSeed="3">
  <p:sldMasterIdLst>
    <p:sldMasterId id="2147483700" r:id="rId1"/>
    <p:sldMasterId id="2147483727" r:id="rId2"/>
    <p:sldMasterId id="2147483730" r:id="rId3"/>
    <p:sldMasterId id="2147483734" r:id="rId4"/>
    <p:sldMasterId id="2147483758" r:id="rId5"/>
  </p:sldMasterIdLst>
  <p:notesMasterIdLst>
    <p:notesMasterId r:id="rId16"/>
  </p:notesMasterIdLst>
  <p:handoutMasterIdLst>
    <p:handoutMasterId r:id="rId17"/>
  </p:handoutMasterIdLst>
  <p:sldIdLst>
    <p:sldId id="386" r:id="rId6"/>
    <p:sldId id="1817" r:id="rId7"/>
    <p:sldId id="1818" r:id="rId8"/>
    <p:sldId id="1819" r:id="rId9"/>
    <p:sldId id="1820" r:id="rId10"/>
    <p:sldId id="1821" r:id="rId11"/>
    <p:sldId id="1822" r:id="rId12"/>
    <p:sldId id="1823" r:id="rId13"/>
    <p:sldId id="1824" r:id="rId14"/>
    <p:sldId id="705" r:id="rId15"/>
  </p:sldIdLst>
  <p:sldSz cx="12192000" cy="6858000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" userDrawn="1">
          <p15:clr>
            <a:srgbClr val="A4A3A4"/>
          </p15:clr>
        </p15:guide>
        <p15:guide id="2" orient="horz" pos="1021" userDrawn="1">
          <p15:clr>
            <a:srgbClr val="A4A3A4"/>
          </p15:clr>
        </p15:guide>
        <p15:guide id="3" orient="horz" pos="4005" userDrawn="1">
          <p15:clr>
            <a:srgbClr val="A4A3A4"/>
          </p15:clr>
        </p15:guide>
        <p15:guide id="4" orient="horz" pos="531" userDrawn="1">
          <p15:clr>
            <a:srgbClr val="A4A3A4"/>
          </p15:clr>
        </p15:guide>
        <p15:guide id="5" orient="horz" pos="1244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307" userDrawn="1">
          <p15:clr>
            <a:srgbClr val="A4A3A4"/>
          </p15:clr>
        </p15:guide>
        <p15:guide id="8" pos="7373" userDrawn="1">
          <p15:clr>
            <a:srgbClr val="A4A3A4"/>
          </p15:clr>
        </p15:guide>
        <p15:guide id="9" pos="3765" userDrawn="1">
          <p15:clr>
            <a:srgbClr val="A4A3A4"/>
          </p15:clr>
        </p15:guide>
        <p15:guide id="10" pos="3915" userDrawn="1">
          <p15:clr>
            <a:srgbClr val="A4A3A4"/>
          </p15:clr>
        </p15:guide>
        <p15:guide id="11" pos="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3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9EF"/>
    <a:srgbClr val="D3EFCE"/>
    <a:srgbClr val="D9D9D9"/>
    <a:srgbClr val="EAEAEA"/>
    <a:srgbClr val="BFBFBF"/>
    <a:srgbClr val="C2113A"/>
    <a:srgbClr val="CBCB33"/>
    <a:srgbClr val="33CCCC"/>
    <a:srgbClr val="EA6C71"/>
    <a:srgbClr val="01B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8413" autoAdjust="0"/>
  </p:normalViewPr>
  <p:slideViewPr>
    <p:cSldViewPr snapToGrid="0" showGuides="1">
      <p:cViewPr varScale="1">
        <p:scale>
          <a:sx n="72" d="100"/>
          <a:sy n="72" d="100"/>
        </p:scale>
        <p:origin x="758" y="67"/>
      </p:cViewPr>
      <p:guideLst>
        <p:guide orient="horz" pos="244"/>
        <p:guide orient="horz" pos="1021"/>
        <p:guide orient="horz" pos="4005"/>
        <p:guide orient="horz" pos="531"/>
        <p:guide orient="horz" pos="1244"/>
        <p:guide pos="3840"/>
        <p:guide pos="307"/>
        <p:guide pos="7373"/>
        <p:guide pos="3765"/>
        <p:guide pos="3915"/>
        <p:guide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 snapToGrid="0" showGuides="1">
      <p:cViewPr varScale="1">
        <p:scale>
          <a:sx n="41" d="100"/>
          <a:sy n="41" d="100"/>
        </p:scale>
        <p:origin x="2790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049" cy="464316"/>
          </a:xfrm>
          <a:prstGeom prst="rect">
            <a:avLst/>
          </a:prstGeom>
        </p:spPr>
        <p:txBody>
          <a:bodyPr vert="horz" lIns="87631" tIns="43816" rIns="87631" bIns="43816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84" y="1"/>
            <a:ext cx="3038049" cy="464316"/>
          </a:xfrm>
          <a:prstGeom prst="rect">
            <a:avLst/>
          </a:prstGeom>
        </p:spPr>
        <p:txBody>
          <a:bodyPr vert="horz" lIns="87631" tIns="43816" rIns="87631" bIns="43816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12/14/2022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0644"/>
            <a:ext cx="3038049" cy="464316"/>
          </a:xfrm>
          <a:prstGeom prst="rect">
            <a:avLst/>
          </a:prstGeom>
        </p:spPr>
        <p:txBody>
          <a:bodyPr vert="horz" lIns="87631" tIns="43816" rIns="87631" bIns="43816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84" y="8830644"/>
            <a:ext cx="3038049" cy="464316"/>
          </a:xfrm>
          <a:prstGeom prst="rect">
            <a:avLst/>
          </a:prstGeom>
        </p:spPr>
        <p:txBody>
          <a:bodyPr vert="horz" lIns="87631" tIns="43816" rIns="87631" bIns="43816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4923" tIns="47461" rIns="94923" bIns="47461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4923" tIns="47461" rIns="94923" bIns="47461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3" tIns="47461" rIns="94923" bIns="4746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4923" tIns="47461" rIns="94923" bIns="4746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4923" tIns="47461" rIns="94923" bIns="47461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4923" tIns="47461" rIns="94923" bIns="47461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8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Clr>
                <a:schemeClr val="dk1"/>
              </a:buClr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</a:pPr>
              <a:t>10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Relationship Id="rId4" Type="http://schemas.openxmlformats.org/officeDocument/2006/relationships/image" Target="../media/image1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6.xml"/><Relationship Id="rId4" Type="http://schemas.openxmlformats.org/officeDocument/2006/relationships/image" Target="../media/image1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74.xml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209684" cy="421437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8058"/>
            <a:ext cx="10515600" cy="836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5924714"/>
            <a:ext cx="10515600" cy="354500"/>
          </a:xfrm>
        </p:spPr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pPr lvl="0"/>
            <a:r>
              <a:rPr lang="en-US" dirty="0"/>
              <a:t>Edit Master Subtitle Style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66" y="4343298"/>
            <a:ext cx="2037927" cy="67945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11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5" y="4409973"/>
            <a:ext cx="2396067" cy="546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6357011"/>
            <a:ext cx="2961217" cy="25205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June 23, 2017</a:t>
            </a:r>
          </a:p>
        </p:txBody>
      </p:sp>
    </p:spTree>
    <p:extLst>
      <p:ext uri="{BB962C8B-B14F-4D97-AF65-F5344CB8AC3E}">
        <p14:creationId xmlns:p14="http://schemas.microsoft.com/office/powerpoint/2010/main" val="11702305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57378"/>
            <a:ext cx="5157787" cy="647697"/>
          </a:xfrm>
        </p:spPr>
        <p:txBody>
          <a:bodyPr anchor="b"/>
          <a:lstStyle>
            <a:lvl1pPr marL="0" indent="0">
              <a:buNone/>
              <a:defRPr sz="1800" b="0" i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95154"/>
            <a:ext cx="5157787" cy="35945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57378"/>
            <a:ext cx="5183188" cy="647697"/>
          </a:xfrm>
        </p:spPr>
        <p:txBody>
          <a:bodyPr anchor="b"/>
          <a:lstStyle>
            <a:lvl1pPr marL="0" indent="0">
              <a:buNone/>
              <a:defRPr sz="1800" b="0" i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95154"/>
            <a:ext cx="5183188" cy="35945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1B2AE59-F515-450A-9264-310179835D84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33B108-F193-4ECA-91A8-60242CE80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5333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57378"/>
            <a:ext cx="5157787" cy="647697"/>
          </a:xfrm>
        </p:spPr>
        <p:txBody>
          <a:bodyPr anchor="b"/>
          <a:lstStyle>
            <a:lvl1pPr marL="0" indent="0">
              <a:buNone/>
              <a:defRPr sz="1800" b="0" i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95154"/>
            <a:ext cx="5157787" cy="35945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57378"/>
            <a:ext cx="5183188" cy="647697"/>
          </a:xfrm>
        </p:spPr>
        <p:txBody>
          <a:bodyPr anchor="b"/>
          <a:lstStyle>
            <a:lvl1pPr marL="0" indent="0">
              <a:buNone/>
              <a:defRPr sz="1800" b="0" i="0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95154"/>
            <a:ext cx="5183188" cy="359450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1B2AE59-F515-450A-9264-310179835D84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33B108-F193-4ECA-91A8-60242CE80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8000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1B2AE59-F515-450A-9264-310179835D84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33B108-F193-4ECA-91A8-60242CE80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649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1B2AE59-F515-450A-9264-310179835D84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33B108-F193-4ECA-91A8-60242CE80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462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CBD-187F-415F-B591-87E77A25790A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31429"/>
            <a:ext cx="4114800" cy="1900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347D-A1BD-466C-AC33-29B61A3E69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3125"/>
            <a:ext cx="12192000" cy="3444875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407613"/>
            <a:ext cx="10515600" cy="1779724"/>
          </a:xfrm>
        </p:spPr>
        <p:txBody>
          <a:bodyPr/>
          <a:lstStyle>
            <a:lvl1pPr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85750">
              <a:buFont typeface="Arial" panose="020B0604020202020204" pitchFamily="34" charset="0"/>
              <a:buChar char="-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1638" indent="-285750">
              <a:defRPr lang="en-US" sz="1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663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CBD-187F-415F-B591-87E77A25790A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31429"/>
            <a:ext cx="4114800" cy="1900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347D-A1BD-466C-AC33-29B61A3E69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3125"/>
            <a:ext cx="12192000" cy="34448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407613"/>
            <a:ext cx="10515600" cy="1779724"/>
          </a:xfrm>
        </p:spPr>
        <p:txBody>
          <a:bodyPr/>
          <a:lstStyle>
            <a:lvl1pPr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85750">
              <a:buFont typeface="Arial" panose="020B0604020202020204" pitchFamily="34" charset="0"/>
              <a:buChar char="-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1638" indent="-285750">
              <a:defRPr lang="en-US" sz="1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738666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76800" cy="136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333"/>
            <a:ext cx="4876800" cy="4351338"/>
          </a:xfrm>
        </p:spPr>
        <p:txBody>
          <a:bodyPr/>
          <a:lstStyle>
            <a:lvl1pPr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85750">
              <a:buFont typeface="Arial" panose="020B0604020202020204" pitchFamily="34" charset="0"/>
              <a:buChar char="-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1638" indent="-285750">
              <a:defRPr lang="en-US" sz="1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t>FOOTER GOES HERE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72717" y="0"/>
            <a:ext cx="6119283" cy="68580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cap="all" baseline="0"/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6430244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76800" cy="136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333"/>
            <a:ext cx="4876800" cy="4351338"/>
          </a:xfrm>
        </p:spPr>
        <p:txBody>
          <a:bodyPr/>
          <a:lstStyle>
            <a:lvl1pPr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85750">
              <a:buFont typeface="Arial" panose="020B0604020202020204" pitchFamily="34" charset="0"/>
              <a:buChar char="-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1638" indent="-285750">
              <a:defRPr lang="en-US" sz="1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t>FOOTER GOES HERE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084359" y="0"/>
            <a:ext cx="611928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 cap="all" baseline="0"/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28927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469" y="365126"/>
            <a:ext cx="4876800" cy="136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469" y="1834333"/>
            <a:ext cx="4876800" cy="4351338"/>
          </a:xfrm>
        </p:spPr>
        <p:txBody>
          <a:bodyPr/>
          <a:lstStyle>
            <a:lvl1pPr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85750">
              <a:buFont typeface="Arial" panose="020B0604020202020204" pitchFamily="34" charset="0"/>
              <a:buChar char="-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1638" indent="-285750">
              <a:defRPr lang="en-US" sz="1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t>FOOTER GOES HERE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19283" cy="685800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cap="all" baseline="0"/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5939886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469" y="365126"/>
            <a:ext cx="4876800" cy="1367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469" y="1834333"/>
            <a:ext cx="4876800" cy="4351338"/>
          </a:xfrm>
        </p:spPr>
        <p:txBody>
          <a:bodyPr/>
          <a:lstStyle>
            <a:lvl1pPr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85750">
              <a:buFont typeface="Arial" panose="020B0604020202020204" pitchFamily="34" charset="0"/>
              <a:buChar char="-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1638" indent="-285750">
              <a:defRPr lang="en-US" sz="1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49C05-927F-3348-96DF-9086CF2761D6}" type="datetime1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t>FOOTER GOES HERE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19283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 cap="all" baseline="0"/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9271897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text only or primary imag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7BFCBD-187F-415F-B591-87E77A25790A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52347D-A1BD-466C-AC33-29B61A3E69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4400" y="1767210"/>
            <a:ext cx="6946537" cy="1890394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 rot="16200000">
            <a:off x="10697289" y="1436283"/>
            <a:ext cx="2743200" cy="175433"/>
          </a:xfrm>
        </p:spPr>
        <p:txBody>
          <a:bodyPr>
            <a:spAutoFit/>
          </a:bodyPr>
          <a:lstStyle>
            <a:lvl1pPr marL="0" indent="0" algn="r">
              <a:buNone/>
              <a:defRPr sz="600" cap="all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02771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16000" y="3842657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40" y="685800"/>
            <a:ext cx="2438400" cy="544010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14" name="Picture 2" descr="Power Afric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17" y="586952"/>
            <a:ext cx="2438400" cy="8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2143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_4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" y="1180511"/>
            <a:ext cx="11216640" cy="399052"/>
          </a:xfrm>
        </p:spPr>
        <p:txBody>
          <a:bodyPr>
            <a:no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7680" y="295683"/>
            <a:ext cx="11216640" cy="7213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486464" y="1703388"/>
            <a:ext cx="5486400" cy="22860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 lIns="91440" tIns="91440" rIns="91440" b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6218288" y="1703388"/>
            <a:ext cx="5486400" cy="22860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 lIns="91440" tIns="91440" rIns="91440" b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486464" y="4113213"/>
            <a:ext cx="5486400" cy="22860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 lIns="91440" tIns="91440" rIns="91440" b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6218288" y="4113213"/>
            <a:ext cx="5486400" cy="22860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 lIns="91440" tIns="91440" rIns="91440" bIns="9144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B1AAE87F-C365-4EAB-B3A3-8F57F10795D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62436" y="664171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4281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2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4269E55C-F718-464A-A814-1EA7F0F87D8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762436" y="664171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401235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_Page">
  <p:cSld name="Content_Page">
    <p:bg>
      <p:bgPr>
        <a:solidFill>
          <a:srgbClr val="094B8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1200" y="685803"/>
            <a:ext cx="4978400" cy="81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ill Sans"/>
              <a:buNone/>
              <a:defRPr sz="4533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/>
            </a:lvl9pPr>
          </a:lstStyle>
          <a:p>
            <a:endParaRPr/>
          </a:p>
        </p:txBody>
      </p:sp>
      <p:pic>
        <p:nvPicPr>
          <p:cNvPr id="29" name="Google Shape;29;p5" descr="dashline_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1701801"/>
            <a:ext cx="660200" cy="30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dashline_0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1701801"/>
            <a:ext cx="660200" cy="30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11200" y="2311400"/>
            <a:ext cx="4978400" cy="284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91054" algn="l" rtl="0">
              <a:lnSpc>
                <a:spcPct val="100000"/>
              </a:lnSpc>
              <a:spcBef>
                <a:spcPts val="587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  <a:defRPr sz="2933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19170" marR="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5" descr="USAID_Power_Africa_Logo_White_KNOCKO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11" y="5765801"/>
            <a:ext cx="1584187" cy="71119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753427" y="6040864"/>
            <a:ext cx="2844799" cy="3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  <a:defRPr sz="1067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  <a:defRPr sz="1067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  <a:defRPr sz="1067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  <a:defRPr sz="1067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  <a:defRPr sz="1067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  <a:defRPr sz="1067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  <a:defRPr sz="1067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  <a:defRPr sz="1067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  <a:defRPr sz="1067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30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4591C39-8DB8-4F64-9FB3-C52E20E14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6" imgH="526" progId="TCLayout.ActiveDocument.1">
                  <p:embed/>
                </p:oleObj>
              </mc:Choice>
              <mc:Fallback>
                <p:oleObj name="think-cell Slide" r:id="rId3" imgW="526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4591C39-8DB8-4F64-9FB3-C52E20E14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C1F884-C24C-48CC-BA68-935425CF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30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 bwMode="auto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209684" cy="4214371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3866" y="4343298"/>
            <a:ext cx="2037927" cy="67945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85" y="4409973"/>
            <a:ext cx="2396067" cy="5461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1045633" y="5582563"/>
            <a:ext cx="8478153" cy="430887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lang="x-none" sz="2800" b="0" cap="all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45634" y="6063782"/>
            <a:ext cx="8478153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x-none"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1045633" y="6471914"/>
            <a:ext cx="847815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00" baseline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</p:spTree>
    <p:extLst>
      <p:ext uri="{BB962C8B-B14F-4D97-AF65-F5344CB8AC3E}">
        <p14:creationId xmlns:p14="http://schemas.microsoft.com/office/powerpoint/2010/main" val="3287006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4591C39-8DB8-4F64-9FB3-C52E20E14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6" imgH="526" progId="TCLayout.ActiveDocument.1">
                  <p:embed/>
                </p:oleObj>
              </mc:Choice>
              <mc:Fallback>
                <p:oleObj name="think-cell Slide" r:id="rId3" imgW="526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4591C39-8DB8-4F64-9FB3-C52E20E14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C1F884-C24C-48CC-BA68-935425CF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33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4591C39-8DB8-4F64-9FB3-C52E20E14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6" imgH="526" progId="TCLayout.ActiveDocument.1">
                  <p:embed/>
                </p:oleObj>
              </mc:Choice>
              <mc:Fallback>
                <p:oleObj name="think-cell Slide" r:id="rId3" imgW="526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4591C39-8DB8-4F64-9FB3-C52E20E14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C1F884-C24C-48CC-BA68-935425CF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435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4591C39-8DB8-4F64-9FB3-C52E20E14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6" imgH="526" progId="TCLayout.ActiveDocument.1">
                  <p:embed/>
                </p:oleObj>
              </mc:Choice>
              <mc:Fallback>
                <p:oleObj name="think-cell Slide" r:id="rId3" imgW="526" imgH="5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4591C39-8DB8-4F64-9FB3-C52E20E14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C1F884-C24C-48CC-BA68-935425CF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19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65312"/>
            <a:ext cx="6162765" cy="2387600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 and can run Several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3582"/>
            <a:ext cx="6162765" cy="16557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USAID_Logo_White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795554"/>
            <a:ext cx="2752669" cy="614124"/>
          </a:xfrm>
          <a:prstGeom prst="rect">
            <a:avLst/>
          </a:prstGeom>
        </p:spPr>
      </p:pic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pic>
        <p:nvPicPr>
          <p:cNvPr id="13" name="Picture 2" descr="Power Afric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95" y="5719927"/>
            <a:ext cx="2438400" cy="8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0552720" y="-8467"/>
            <a:ext cx="1639147" cy="973667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113587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65312"/>
            <a:ext cx="6162765" cy="2387600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 and can run Several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53582"/>
            <a:ext cx="6162765" cy="1655762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pic>
        <p:nvPicPr>
          <p:cNvPr id="12" name="Picture 2" descr="Power Afric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95" y="5719927"/>
            <a:ext cx="2438400" cy="8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USAID_Logo_White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795554"/>
            <a:ext cx="2752669" cy="6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2901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67415"/>
            <a:ext cx="11670271" cy="83665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66" y="1407613"/>
            <a:ext cx="11670271" cy="4351338"/>
          </a:xfrm>
        </p:spPr>
        <p:txBody>
          <a:bodyPr/>
          <a:lstStyle>
            <a:lvl1pPr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85750">
              <a:buFont typeface="Arial" panose="020B0604020202020204" pitchFamily="34" charset="0"/>
              <a:buChar char="-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1638" indent="-285750">
              <a:defRPr lang="en-US" sz="1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202146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2779"/>
            <a:ext cx="5181600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2779"/>
            <a:ext cx="5181600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1B2AE59-F515-450A-9264-310179835D84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33B108-F193-4ECA-91A8-60242CE80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5017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2779"/>
            <a:ext cx="5181600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2779"/>
            <a:ext cx="5181600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1B2AE59-F515-450A-9264-310179835D84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33B108-F193-4ECA-91A8-60242CE80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855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CBD-187F-415F-B591-87E77A25790A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31429"/>
            <a:ext cx="4114800" cy="1900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347D-A1BD-466C-AC33-29B61A3E69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2779"/>
            <a:ext cx="33528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419600" y="1372779"/>
            <a:ext cx="33528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8001000" y="1372779"/>
            <a:ext cx="33528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58307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BFCBD-187F-415F-B591-87E77A25790A}" type="datetimeFigureOut">
              <a:rPr lang="en-US" smtClean="0"/>
              <a:pPr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31429"/>
            <a:ext cx="4114800" cy="19004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347D-A1BD-466C-AC33-29B61A3E69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2779"/>
            <a:ext cx="33528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4419600" y="1372779"/>
            <a:ext cx="33528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8001000" y="1372779"/>
            <a:ext cx="3352800" cy="4351338"/>
          </a:xfr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48693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tags" Target="../tags/tag11.xml"/><Relationship Id="rId18" Type="http://schemas.openxmlformats.org/officeDocument/2006/relationships/tags" Target="../tags/tag16.xml"/><Relationship Id="rId3" Type="http://schemas.openxmlformats.org/officeDocument/2006/relationships/theme" Target="../theme/theme2.xml"/><Relationship Id="rId21" Type="http://schemas.openxmlformats.org/officeDocument/2006/relationships/oleObject" Target="../embeddings/oleObject1.bin"/><Relationship Id="rId7" Type="http://schemas.openxmlformats.org/officeDocument/2006/relationships/tags" Target="../tags/tag5.xml"/><Relationship Id="rId12" Type="http://schemas.openxmlformats.org/officeDocument/2006/relationships/tags" Target="../tags/tag10.xml"/><Relationship Id="rId17" Type="http://schemas.openxmlformats.org/officeDocument/2006/relationships/tags" Target="../tags/tag15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1" Type="http://schemas.openxmlformats.org/officeDocument/2006/relationships/slideLayout" Target="../slideLayouts/slideLayout23.xml"/><Relationship Id="rId6" Type="http://schemas.openxmlformats.org/officeDocument/2006/relationships/tags" Target="../tags/tag4.xml"/><Relationship Id="rId11" Type="http://schemas.openxmlformats.org/officeDocument/2006/relationships/tags" Target="../tags/tag9.xml"/><Relationship Id="rId5" Type="http://schemas.openxmlformats.org/officeDocument/2006/relationships/tags" Target="../tags/tag3.xml"/><Relationship Id="rId15" Type="http://schemas.openxmlformats.org/officeDocument/2006/relationships/tags" Target="../tags/tag13.xml"/><Relationship Id="rId10" Type="http://schemas.openxmlformats.org/officeDocument/2006/relationships/tags" Target="../tags/tag8.xml"/><Relationship Id="rId19" Type="http://schemas.openxmlformats.org/officeDocument/2006/relationships/tags" Target="../tags/tag17.xml"/><Relationship Id="rId4" Type="http://schemas.openxmlformats.org/officeDocument/2006/relationships/tags" Target="../tags/tag2.xml"/><Relationship Id="rId9" Type="http://schemas.openxmlformats.org/officeDocument/2006/relationships/tags" Target="../tags/tag7.xml"/><Relationship Id="rId14" Type="http://schemas.openxmlformats.org/officeDocument/2006/relationships/tags" Target="../tags/tag12.xml"/><Relationship Id="rId22" Type="http://schemas.openxmlformats.org/officeDocument/2006/relationships/image" Target="../media/image10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10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heme" Target="../theme/theme3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4.bin"/><Relationship Id="rId1" Type="http://schemas.openxmlformats.org/officeDocument/2006/relationships/slideLayout" Target="../slideLayouts/slideLayout25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image" Target="../media/image10.emf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heme" Target="../theme/theme4.xml"/><Relationship Id="rId16" Type="http://schemas.openxmlformats.org/officeDocument/2006/relationships/tags" Target="../tags/tag52.xml"/><Relationship Id="rId20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" Type="http://schemas.openxmlformats.org/officeDocument/2006/relationships/tags" Target="../tags/tag57.xml"/><Relationship Id="rId21" Type="http://schemas.openxmlformats.org/officeDocument/2006/relationships/image" Target="../media/image10.emf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heme" Target="../theme/theme5.xml"/><Relationship Id="rId16" Type="http://schemas.openxmlformats.org/officeDocument/2006/relationships/tags" Target="../tags/tag70.xml"/><Relationship Id="rId20" Type="http://schemas.openxmlformats.org/officeDocument/2006/relationships/oleObject" Target="../embeddings/oleObject6.bin"/><Relationship Id="rId1" Type="http://schemas.openxmlformats.org/officeDocument/2006/relationships/slideLayout" Target="../slideLayouts/slideLayout27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3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07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838200" y="6531429"/>
            <a:ext cx="2743200" cy="190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1/29/2018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610600" y="6531429"/>
            <a:ext cx="2743200" cy="190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347D-A1BD-466C-AC33-29B61A3E69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01" r:id="rId3"/>
    <p:sldLayoutId id="2147483724" r:id="rId4"/>
    <p:sldLayoutId id="2147483702" r:id="rId5"/>
    <p:sldLayoutId id="2147483704" r:id="rId6"/>
    <p:sldLayoutId id="2147483720" r:id="rId7"/>
    <p:sldLayoutId id="2147483714" r:id="rId8"/>
    <p:sldLayoutId id="2147483718" r:id="rId9"/>
    <p:sldLayoutId id="2147483705" r:id="rId10"/>
    <p:sldLayoutId id="2147483719" r:id="rId11"/>
    <p:sldLayoutId id="2147483706" r:id="rId12"/>
    <p:sldLayoutId id="2147483707" r:id="rId13"/>
    <p:sldLayoutId id="2147483715" r:id="rId14"/>
    <p:sldLayoutId id="2147483721" r:id="rId15"/>
    <p:sldLayoutId id="2147483716" r:id="rId16"/>
    <p:sldLayoutId id="2147483722" r:id="rId17"/>
    <p:sldLayoutId id="2147483717" r:id="rId18"/>
    <p:sldLayoutId id="2147483723" r:id="rId19"/>
    <p:sldLayoutId id="2147483699" r:id="rId20"/>
    <p:sldLayoutId id="2147483733" r:id="rId21"/>
    <p:sldLayoutId id="2147483760" r:id="rId22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87338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7467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-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5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6" y="234864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61986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en-US" sz="800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61986" y="566136"/>
            <a:ext cx="1172548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en-US" sz="1600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  <a:endParaRPr lang="en-US" sz="1600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4" name="Slide Elements" hidden="1"/>
          <p:cNvGrpSpPr/>
          <p:nvPr/>
        </p:nvGrpSpPr>
        <p:grpSpPr bwMode="auto">
          <a:xfrm>
            <a:off x="161986" y="6437255"/>
            <a:ext cx="11725484" cy="328819"/>
            <a:chOff x="119063" y="6309110"/>
            <a:chExt cx="8618537" cy="3222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09110"/>
              <a:ext cx="8618537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 lang="x-none"/>
              </a:pPr>
              <a:r>
                <a:rPr lang="en-US" sz="800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  <a:endParaRPr lang="en-US" sz="8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3" y="6510723"/>
              <a:ext cx="8145203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7525" indent="-517525" defTabSz="895350">
                <a:tabLst>
                  <a:tab pos="612775" algn="l"/>
                </a:tabLst>
              </a:pPr>
              <a:r>
                <a:rPr lang="en-US" sz="800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  <a:endParaRPr lang="en-US" sz="8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8" y="1991016"/>
            <a:ext cx="5853024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291400"/>
            <a:ext cx="5801189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  <a:endParaRPr lang="en-US" sz="16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McKSticker" hidden="1"/>
          <p:cNvGrpSpPr/>
          <p:nvPr/>
        </p:nvGrpSpPr>
        <p:grpSpPr bwMode="auto">
          <a:xfrm>
            <a:off x="11414143" y="291555"/>
            <a:ext cx="473335" cy="150811"/>
            <a:chOff x="8392862" y="285750"/>
            <a:chExt cx="347913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92862" y="285750"/>
              <a:ext cx="347913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en-US" sz="800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en-US" sz="8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92862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92862" y="433559"/>
              <a:ext cx="34791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/>
            <a:endParaRPr lang="en-US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auto">
          <a:xfrm>
            <a:off x="10768449" y="285077"/>
            <a:ext cx="855320" cy="1013976"/>
            <a:chOff x="7835905" y="279400"/>
            <a:chExt cx="628683" cy="99379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35" name="LegendLines" hidden="1"/>
          <p:cNvGrpSpPr/>
          <p:nvPr/>
        </p:nvGrpSpPr>
        <p:grpSpPr bwMode="auto">
          <a:xfrm>
            <a:off x="10349679" y="285075"/>
            <a:ext cx="1274319" cy="741860"/>
            <a:chOff x="7540629" y="279400"/>
            <a:chExt cx="936658" cy="727091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42" name="LegendMoons" hidden="1"/>
          <p:cNvGrpSpPr/>
          <p:nvPr/>
        </p:nvGrpSpPr>
        <p:grpSpPr bwMode="auto">
          <a:xfrm>
            <a:off x="10677739" y="255920"/>
            <a:ext cx="946031" cy="1333054"/>
            <a:chOff x="7769225" y="250825"/>
            <a:chExt cx="69535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374683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</p:grpSp>
      <p:sp>
        <p:nvSpPr>
          <p:cNvPr id="63" name="Slide Number"/>
          <p:cNvSpPr txBox="1">
            <a:spLocks/>
          </p:cNvSpPr>
          <p:nvPr/>
        </p:nvSpPr>
        <p:spPr bwMode="auto">
          <a:xfrm>
            <a:off x="11762436" y="664171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9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lang="x-none" sz="2000" b="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224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7" y="234864"/>
            <a:ext cx="117254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61990" y="77305"/>
            <a:ext cx="36869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00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en-US" sz="600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61987" y="566136"/>
            <a:ext cx="1172548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en-US" sz="1200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  <a:endParaRPr lang="en-US" sz="1200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4" name="Slide Elements" hidden="1"/>
          <p:cNvGrpSpPr/>
          <p:nvPr/>
        </p:nvGrpSpPr>
        <p:grpSpPr bwMode="auto">
          <a:xfrm>
            <a:off x="161987" y="6468030"/>
            <a:ext cx="11725484" cy="298041"/>
            <a:chOff x="119063" y="6339275"/>
            <a:chExt cx="8618537" cy="292108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39275"/>
              <a:ext cx="8618537" cy="90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64294" indent="-64294">
                <a:defRPr lang="x-none"/>
              </a:pPr>
              <a:r>
                <a:rPr lang="en-US" sz="600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  <a:endParaRPr lang="en-US" sz="6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3" y="6540888"/>
              <a:ext cx="8145203" cy="90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388144" indent="-388144" defTabSz="671513">
                <a:tabLst>
                  <a:tab pos="459581" algn="l"/>
                </a:tabLst>
              </a:pPr>
              <a:r>
                <a:rPr lang="en-US" sz="600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  <a:endParaRPr lang="en-US" sz="6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8" y="1991016"/>
            <a:ext cx="5853024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8" y="1414506"/>
            <a:ext cx="5801189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200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200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  <a:endParaRPr lang="en-US" sz="12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McKSticker" hidden="1"/>
          <p:cNvGrpSpPr/>
          <p:nvPr/>
        </p:nvGrpSpPr>
        <p:grpSpPr bwMode="auto">
          <a:xfrm>
            <a:off x="11526362" y="291558"/>
            <a:ext cx="361125" cy="120033"/>
            <a:chOff x="8475341" y="285750"/>
            <a:chExt cx="265436" cy="117644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475341" y="285750"/>
              <a:ext cx="265436" cy="1176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71513">
                <a:buClr>
                  <a:srgbClr val="002960"/>
                </a:buClr>
              </a:pPr>
              <a:r>
                <a:rPr lang="en-US" sz="600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en-US" sz="6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475341" y="285750"/>
              <a:ext cx="0" cy="117644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475341" y="403394"/>
              <a:ext cx="26543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71513" eaLnBrk="1"/>
            <a:endParaRPr lang="en-US" sz="6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auto">
          <a:xfrm>
            <a:off x="10768441" y="285077"/>
            <a:ext cx="730287" cy="1004242"/>
            <a:chOff x="7835905" y="279400"/>
            <a:chExt cx="536780" cy="98425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282780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282780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282780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282780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35" name="LegendLines" hidden="1"/>
          <p:cNvGrpSpPr/>
          <p:nvPr/>
        </p:nvGrpSpPr>
        <p:grpSpPr bwMode="auto">
          <a:xfrm>
            <a:off x="10349675" y="285077"/>
            <a:ext cx="1149285" cy="695693"/>
            <a:chOff x="7540629" y="279400"/>
            <a:chExt cx="844756" cy="681843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224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282781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282781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282781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42" name="LegendMoons" hidden="1"/>
          <p:cNvGrpSpPr/>
          <p:nvPr/>
        </p:nvGrpSpPr>
        <p:grpSpPr bwMode="auto">
          <a:xfrm>
            <a:off x="10677742" y="255920"/>
            <a:ext cx="820997" cy="1333054"/>
            <a:chOff x="7769225" y="250825"/>
            <a:chExt cx="603455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224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282780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282780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282780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282780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282780" cy="135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baseline="0">
                  <a:latin typeface="+mn-lt"/>
                  <a:ea typeface="+mn-ea"/>
                </a:rPr>
                <a:t>Legend</a:t>
              </a:r>
              <a:endParaRPr lang="en-US" sz="900" baseline="0" dirty="0">
                <a:latin typeface="+mn-lt"/>
                <a:ea typeface="+mn-ea"/>
              </a:endParaRPr>
            </a:p>
          </p:txBody>
        </p:sp>
      </p:grpSp>
      <p:sp>
        <p:nvSpPr>
          <p:cNvPr id="63" name="Slide Number"/>
          <p:cNvSpPr txBox="1">
            <a:spLocks/>
          </p:cNvSpPr>
          <p:nvPr/>
        </p:nvSpPr>
        <p:spPr bwMode="auto">
          <a:xfrm>
            <a:off x="11792894" y="6657110"/>
            <a:ext cx="94578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6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600" baseline="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46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671513" rtl="0" eaLnBrk="1" fontAlgn="base" hangingPunct="1">
        <a:spcBef>
          <a:spcPct val="0"/>
        </a:spcBef>
        <a:spcAft>
          <a:spcPct val="0"/>
        </a:spcAft>
        <a:tabLst>
          <a:tab pos="202406" algn="l"/>
        </a:tabLst>
        <a:defRPr lang="x-none" sz="1500" b="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71513" rtl="0" eaLnBrk="1" fontAlgn="base" hangingPunct="1">
        <a:spcBef>
          <a:spcPct val="0"/>
        </a:spcBef>
        <a:spcAft>
          <a:spcPct val="0"/>
        </a:spcAft>
        <a:defRPr lang="x-none" sz="1425" b="1">
          <a:solidFill>
            <a:schemeClr val="tx2"/>
          </a:solidFill>
          <a:latin typeface="Arial" charset="0"/>
        </a:defRPr>
      </a:lvl2pPr>
      <a:lvl3pPr algn="l" defTabSz="671513" rtl="0" eaLnBrk="1" fontAlgn="base" hangingPunct="1">
        <a:spcBef>
          <a:spcPct val="0"/>
        </a:spcBef>
        <a:spcAft>
          <a:spcPct val="0"/>
        </a:spcAft>
        <a:defRPr lang="x-none" sz="1425" b="1">
          <a:solidFill>
            <a:schemeClr val="tx2"/>
          </a:solidFill>
          <a:latin typeface="Arial" charset="0"/>
        </a:defRPr>
      </a:lvl3pPr>
      <a:lvl4pPr algn="l" defTabSz="671513" rtl="0" eaLnBrk="1" fontAlgn="base" hangingPunct="1">
        <a:spcBef>
          <a:spcPct val="0"/>
        </a:spcBef>
        <a:spcAft>
          <a:spcPct val="0"/>
        </a:spcAft>
        <a:defRPr lang="x-none" sz="1425" b="1">
          <a:solidFill>
            <a:schemeClr val="tx2"/>
          </a:solidFill>
          <a:latin typeface="Arial" charset="0"/>
        </a:defRPr>
      </a:lvl4pPr>
      <a:lvl5pPr algn="l" defTabSz="671513" rtl="0" eaLnBrk="1" fontAlgn="base" hangingPunct="1">
        <a:spcBef>
          <a:spcPct val="0"/>
        </a:spcBef>
        <a:spcAft>
          <a:spcPct val="0"/>
        </a:spcAft>
        <a:defRPr lang="x-none" sz="1425" b="1">
          <a:solidFill>
            <a:schemeClr val="tx2"/>
          </a:solidFill>
          <a:latin typeface="Arial" charset="0"/>
        </a:defRPr>
      </a:lvl5pPr>
      <a:lvl6pPr marL="342900" algn="l" defTabSz="671513" rtl="0" eaLnBrk="1" fontAlgn="base" hangingPunct="1">
        <a:spcBef>
          <a:spcPct val="0"/>
        </a:spcBef>
        <a:spcAft>
          <a:spcPct val="0"/>
        </a:spcAft>
        <a:defRPr lang="x-none" sz="1425" b="1">
          <a:solidFill>
            <a:schemeClr val="tx2"/>
          </a:solidFill>
          <a:latin typeface="Arial" charset="0"/>
        </a:defRPr>
      </a:lvl6pPr>
      <a:lvl7pPr marL="685800" algn="l" defTabSz="671513" rtl="0" eaLnBrk="1" fontAlgn="base" hangingPunct="1">
        <a:spcBef>
          <a:spcPct val="0"/>
        </a:spcBef>
        <a:spcAft>
          <a:spcPct val="0"/>
        </a:spcAft>
        <a:defRPr lang="x-none" sz="1425" b="1">
          <a:solidFill>
            <a:schemeClr val="tx2"/>
          </a:solidFill>
          <a:latin typeface="Arial" charset="0"/>
        </a:defRPr>
      </a:lvl7pPr>
      <a:lvl8pPr marL="1028700" algn="l" defTabSz="671513" rtl="0" eaLnBrk="1" fontAlgn="base" hangingPunct="1">
        <a:spcBef>
          <a:spcPct val="0"/>
        </a:spcBef>
        <a:spcAft>
          <a:spcPct val="0"/>
        </a:spcAft>
        <a:defRPr lang="x-none" sz="1425" b="1">
          <a:solidFill>
            <a:schemeClr val="tx2"/>
          </a:solidFill>
          <a:latin typeface="Arial" charset="0"/>
        </a:defRPr>
      </a:lvl8pPr>
      <a:lvl9pPr marL="1371600" algn="l" defTabSz="671513" rtl="0" eaLnBrk="1" fontAlgn="base" hangingPunct="1">
        <a:spcBef>
          <a:spcPct val="0"/>
        </a:spcBef>
        <a:spcAft>
          <a:spcPct val="0"/>
        </a:spcAft>
        <a:defRPr lang="x-none" sz="142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45256" indent="-144066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200" baseline="0">
          <a:solidFill>
            <a:schemeClr val="tx1"/>
          </a:solidFill>
          <a:latin typeface="+mn-lt"/>
        </a:defRPr>
      </a:lvl2pPr>
      <a:lvl3pPr marL="342900" indent="-196454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200" baseline="0">
          <a:solidFill>
            <a:schemeClr val="tx1"/>
          </a:solidFill>
          <a:latin typeface="+mn-lt"/>
        </a:defRPr>
      </a:lvl3pPr>
      <a:lvl4pPr marL="460772" indent="-116681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200" baseline="0">
          <a:solidFill>
            <a:schemeClr val="tx1"/>
          </a:solidFill>
          <a:latin typeface="+mn-lt"/>
        </a:defRPr>
      </a:lvl4pPr>
      <a:lvl5pPr marL="562356" indent="-97631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200" baseline="0">
          <a:solidFill>
            <a:schemeClr val="tx1"/>
          </a:solidFill>
          <a:latin typeface="+mn-lt"/>
        </a:defRPr>
      </a:lvl5pPr>
      <a:lvl6pPr marL="562356" indent="-97631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200" baseline="0">
          <a:solidFill>
            <a:schemeClr val="tx1"/>
          </a:solidFill>
          <a:latin typeface="+mn-lt"/>
        </a:defRPr>
      </a:lvl6pPr>
      <a:lvl7pPr marL="562356" indent="-97631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200" baseline="0">
          <a:solidFill>
            <a:schemeClr val="tx1"/>
          </a:solidFill>
          <a:latin typeface="+mn-lt"/>
        </a:defRPr>
      </a:lvl7pPr>
      <a:lvl8pPr marL="562356" indent="-97631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200" baseline="0">
          <a:solidFill>
            <a:schemeClr val="tx1"/>
          </a:solidFill>
          <a:latin typeface="+mn-lt"/>
        </a:defRPr>
      </a:lvl8pPr>
      <a:lvl9pPr marL="562356" indent="-97631" algn="l" defTabSz="6715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2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685800" rtl="0" eaLnBrk="1" latinLnBrk="0" hangingPunct="1">
        <a:defRPr lang="x-none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x-none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x-none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x-none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x-none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x-none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x-none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x-none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x-none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7" y="234864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61988" y="7730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en-US" sz="800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61987" y="566136"/>
            <a:ext cx="1172548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en-US" sz="1600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  <a:endParaRPr lang="en-US" sz="1600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4" name="Slide Elements" hidden="1"/>
          <p:cNvGrpSpPr/>
          <p:nvPr/>
        </p:nvGrpSpPr>
        <p:grpSpPr bwMode="auto">
          <a:xfrm>
            <a:off x="161987" y="6437257"/>
            <a:ext cx="11725484" cy="328819"/>
            <a:chOff x="119063" y="6309110"/>
            <a:chExt cx="8618537" cy="3222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09110"/>
              <a:ext cx="8618537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 lang="x-none"/>
              </a:pPr>
              <a:r>
                <a:rPr lang="en-US" sz="800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  <a:endParaRPr lang="en-US" sz="8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3" y="6510723"/>
              <a:ext cx="8145203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7525" indent="-517525" defTabSz="895350">
                <a:tabLst>
                  <a:tab pos="612775" algn="l"/>
                </a:tabLst>
              </a:pPr>
              <a:r>
                <a:rPr lang="en-US" sz="800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  <a:endParaRPr lang="en-US" sz="8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8" y="1991016"/>
            <a:ext cx="5853024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8" y="1291402"/>
            <a:ext cx="5801189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  <a:endParaRPr lang="en-US" sz="16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McKSticker" hidden="1"/>
          <p:cNvGrpSpPr/>
          <p:nvPr/>
        </p:nvGrpSpPr>
        <p:grpSpPr bwMode="auto">
          <a:xfrm>
            <a:off x="11414158" y="291557"/>
            <a:ext cx="473335" cy="150811"/>
            <a:chOff x="8392862" y="285750"/>
            <a:chExt cx="347913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92862" y="285750"/>
              <a:ext cx="347913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en-US" sz="800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en-US" sz="8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92862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92862" y="433559"/>
              <a:ext cx="34791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/>
            <a:endParaRPr lang="en-US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auto">
          <a:xfrm>
            <a:off x="10768442" y="285077"/>
            <a:ext cx="855321" cy="1013976"/>
            <a:chOff x="7835905" y="279400"/>
            <a:chExt cx="628684" cy="99379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35" name="LegendLines" hidden="1"/>
          <p:cNvGrpSpPr/>
          <p:nvPr/>
        </p:nvGrpSpPr>
        <p:grpSpPr bwMode="auto">
          <a:xfrm>
            <a:off x="10349675" y="285075"/>
            <a:ext cx="1274319" cy="741860"/>
            <a:chOff x="7540629" y="279400"/>
            <a:chExt cx="936659" cy="727091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42" name="LegendMoons" hidden="1"/>
          <p:cNvGrpSpPr/>
          <p:nvPr/>
        </p:nvGrpSpPr>
        <p:grpSpPr bwMode="auto">
          <a:xfrm>
            <a:off x="10677744" y="255920"/>
            <a:ext cx="946032" cy="1333054"/>
            <a:chOff x="7769225" y="250825"/>
            <a:chExt cx="695359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</p:grpSp>
      <p:sp>
        <p:nvSpPr>
          <p:cNvPr id="63" name="Slide Number"/>
          <p:cNvSpPr txBox="1">
            <a:spLocks/>
          </p:cNvSpPr>
          <p:nvPr/>
        </p:nvSpPr>
        <p:spPr bwMode="auto">
          <a:xfrm>
            <a:off x="11762437" y="664171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84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lang="x-none" sz="2000" b="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x-none" sz="1632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61987" y="234864"/>
            <a:ext cx="11725484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61988" y="77305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  <a:endParaRPr lang="en-US" sz="800" cap="all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61987" y="566136"/>
            <a:ext cx="11725484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en-US" sz="1600" baseline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  <a:endParaRPr lang="en-US" sz="1600" baseline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4" name="Slide Elements" hidden="1"/>
          <p:cNvGrpSpPr/>
          <p:nvPr/>
        </p:nvGrpSpPr>
        <p:grpSpPr bwMode="auto">
          <a:xfrm>
            <a:off x="161987" y="6437257"/>
            <a:ext cx="11725484" cy="328819"/>
            <a:chOff x="119063" y="6309110"/>
            <a:chExt cx="8618537" cy="32227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119063" y="6309110"/>
              <a:ext cx="8618537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85725" indent="-85725">
                <a:defRPr lang="x-none"/>
              </a:pPr>
              <a:r>
                <a:rPr lang="en-US" sz="800" baseline="0">
                  <a:solidFill>
                    <a:srgbClr val="808080"/>
                  </a:solidFill>
                  <a:latin typeface="+mn-lt"/>
                  <a:ea typeface="+mn-ea"/>
                </a:rPr>
                <a:t>1 Footnote</a:t>
              </a:r>
              <a:endParaRPr lang="en-US" sz="8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119063" y="6510723"/>
              <a:ext cx="8145203" cy="12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17525" indent="-517525" defTabSz="895350">
                <a:tabLst>
                  <a:tab pos="612775" algn="l"/>
                </a:tabLst>
              </a:pPr>
              <a:r>
                <a:rPr lang="en-US" sz="800" baseline="0">
                  <a:solidFill>
                    <a:srgbClr val="808080"/>
                  </a:solidFill>
                  <a:latin typeface="+mn-lt"/>
                  <a:ea typeface="+mn-ea"/>
                </a:rPr>
                <a:t>SOURCE : Source</a:t>
              </a:r>
              <a:endParaRPr lang="en-US" sz="8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6208" y="1991016"/>
            <a:ext cx="5853024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Click to 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8" y="1291402"/>
            <a:ext cx="5801189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  <a:endParaRPr lang="en-US" sz="1600" baseline="0" dirty="0">
                <a:solidFill>
                  <a:srgbClr val="80808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McKSticker" hidden="1"/>
          <p:cNvGrpSpPr/>
          <p:nvPr/>
        </p:nvGrpSpPr>
        <p:grpSpPr bwMode="auto">
          <a:xfrm>
            <a:off x="11414158" y="291557"/>
            <a:ext cx="473335" cy="150811"/>
            <a:chOff x="8392862" y="285750"/>
            <a:chExt cx="347913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auto">
            <a:xfrm>
              <a:off x="8392862" y="285750"/>
              <a:ext cx="347913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en-US" sz="800" baseline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  <a:endParaRPr lang="en-US" sz="800" baseline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auto">
            <a:xfrm>
              <a:off x="8392862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auto">
            <a:xfrm>
              <a:off x="8392862" y="433559"/>
              <a:ext cx="34791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/>
            <a:endParaRPr lang="en-US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grpSp>
        <p:nvGrpSpPr>
          <p:cNvPr id="26" name="LegendBoxes" hidden="1"/>
          <p:cNvGrpSpPr/>
          <p:nvPr/>
        </p:nvGrpSpPr>
        <p:grpSpPr bwMode="auto">
          <a:xfrm>
            <a:off x="10768442" y="285077"/>
            <a:ext cx="855321" cy="1013976"/>
            <a:chOff x="7835905" y="279400"/>
            <a:chExt cx="628684" cy="99379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auto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auto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auto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auto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auto">
            <a:xfrm>
              <a:off x="8089905" y="2794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auto">
            <a:xfrm>
              <a:off x="8089905" y="54927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auto">
            <a:xfrm>
              <a:off x="8089905" y="820738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auto">
            <a:xfrm>
              <a:off x="8089905" y="1092201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35" name="LegendLines" hidden="1"/>
          <p:cNvGrpSpPr/>
          <p:nvPr/>
        </p:nvGrpSpPr>
        <p:grpSpPr bwMode="auto">
          <a:xfrm>
            <a:off x="10349675" y="285075"/>
            <a:ext cx="1274319" cy="741860"/>
            <a:chOff x="7540629" y="279400"/>
            <a:chExt cx="936659" cy="727091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auto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auto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auto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/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auto">
            <a:xfrm>
              <a:off x="8102604" y="2794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auto">
            <a:xfrm>
              <a:off x="8102604" y="54610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auto">
            <a:xfrm>
              <a:off x="8102604" y="825501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42" name="LegendMoons" hidden="1"/>
          <p:cNvGrpSpPr/>
          <p:nvPr/>
        </p:nvGrpSpPr>
        <p:grpSpPr bwMode="auto">
          <a:xfrm>
            <a:off x="10677744" y="255920"/>
            <a:ext cx="946032" cy="1333054"/>
            <a:chOff x="7769225" y="250825"/>
            <a:chExt cx="695359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/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8089900" y="26352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8089900" y="538163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8089900" y="812802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8089900" y="1084265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8089900" y="1360490"/>
              <a:ext cx="374684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>
                  <a:latin typeface="+mn-lt"/>
                  <a:ea typeface="+mn-ea"/>
                </a:rPr>
                <a:t>Legend</a:t>
              </a:r>
              <a:endParaRPr lang="en-US" sz="1200" baseline="0" dirty="0">
                <a:latin typeface="+mn-lt"/>
                <a:ea typeface="+mn-ea"/>
              </a:endParaRPr>
            </a:p>
          </p:txBody>
        </p:sp>
      </p:grpSp>
      <p:sp>
        <p:nvSpPr>
          <p:cNvPr id="63" name="Slide Number"/>
          <p:cNvSpPr txBox="1">
            <a:spLocks/>
          </p:cNvSpPr>
          <p:nvPr/>
        </p:nvSpPr>
        <p:spPr bwMode="auto">
          <a:xfrm>
            <a:off x="11762437" y="664171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90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lang="x-none" sz="2000" b="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lang="x-none"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x-non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68" y="4927737"/>
            <a:ext cx="8298067" cy="1022457"/>
          </a:xfrm>
        </p:spPr>
        <p:txBody>
          <a:bodyPr>
            <a:normAutofit fontScale="90000"/>
          </a:bodyPr>
          <a:lstStyle/>
          <a:p>
            <a:r>
              <a:rPr lang="en-US" dirty="0"/>
              <a:t>Southern Africa Energy PROGRAM (SAEP)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71967" y="5573726"/>
            <a:ext cx="7886700" cy="354500"/>
          </a:xfrm>
        </p:spPr>
        <p:txBody>
          <a:bodyPr>
            <a:noAutofit/>
          </a:bodyPr>
          <a:lstStyle/>
          <a:p>
            <a:r>
              <a:rPr lang="en-US" sz="1400" dirty="0"/>
              <a:t>Challenges and options for transitioning to cleaner fuels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52651" y="5856132"/>
            <a:ext cx="3606466" cy="368750"/>
          </a:xfrm>
        </p:spPr>
        <p:txBody>
          <a:bodyPr vert="horz" lIns="0" tIns="45720" rIns="91440" bIns="45720" rtlCol="0">
            <a:noAutofit/>
          </a:bodyPr>
          <a:lstStyle/>
          <a:p>
            <a:r>
              <a:rPr lang="en-US" sz="1200" dirty="0">
                <a:latin typeface="+mj-lt"/>
              </a:rPr>
              <a:t>RERA CONFERENCE, LUANDA, ANGOLA</a:t>
            </a:r>
          </a:p>
          <a:p>
            <a:r>
              <a:rPr lang="en-US" sz="1200" dirty="0">
                <a:latin typeface="+mj-lt"/>
              </a:rPr>
              <a:t>15 October 2022</a:t>
            </a:r>
          </a:p>
        </p:txBody>
      </p:sp>
    </p:spTree>
    <p:extLst>
      <p:ext uri="{BB962C8B-B14F-4D97-AF65-F5344CB8AC3E}">
        <p14:creationId xmlns:p14="http://schemas.microsoft.com/office/powerpoint/2010/main" val="74718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02CCA-7C33-4C50-A72D-DCF86FA49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222" y="1423341"/>
            <a:ext cx="10300004" cy="909611"/>
          </a:xfrm>
        </p:spPr>
        <p:txBody>
          <a:bodyPr>
            <a:normAutofit/>
          </a:bodyPr>
          <a:lstStyle/>
          <a:p>
            <a:pPr marL="118530" indent="0">
              <a:buNone/>
            </a:pPr>
            <a:r>
              <a:rPr lang="en-ZA" sz="4000" dirty="0" err="1"/>
              <a:t>Obrigado</a:t>
            </a:r>
            <a:r>
              <a:rPr lang="en-ZA" sz="4000" dirty="0"/>
              <a:t>, Thank you!</a:t>
            </a:r>
          </a:p>
        </p:txBody>
      </p:sp>
    </p:spTree>
    <p:extLst>
      <p:ext uri="{BB962C8B-B14F-4D97-AF65-F5344CB8AC3E}">
        <p14:creationId xmlns:p14="http://schemas.microsoft.com/office/powerpoint/2010/main" val="213109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8E6B83-0F89-3B7D-7A45-3BACBE5AF8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0CC8B3-AB4D-98FD-8D59-2474BFF3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Continental energy balance – supply and demand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C5E6B-31B3-EC46-5F77-C05F9E6E2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701"/>
            <a:ext cx="12192000" cy="514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591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A07C95-8683-19DD-B886-FC0E8F851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69871A-AAAE-CAA7-195E-459D9B9D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Final consumption of energy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BDB06-EEB3-5D5F-1080-52285F033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709"/>
            <a:ext cx="12192000" cy="48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554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AE8A7-D357-55CB-4CBA-AB031CF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604A2E-400F-57D5-2092-7661E90F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Sample of biggest economies on the continent (1/3)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93628-F32A-8D6E-44EB-B1AE53EB3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70"/>
            <a:ext cx="12192000" cy="504123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4E0E02-ABB6-7CC4-3B4E-AA74EA4BB779}"/>
              </a:ext>
            </a:extLst>
          </p:cNvPr>
          <p:cNvSpPr/>
          <p:nvPr/>
        </p:nvSpPr>
        <p:spPr>
          <a:xfrm>
            <a:off x="10962167" y="2615612"/>
            <a:ext cx="1073888" cy="6060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D8D0085-E34D-27A4-AFAF-F3B540C66140}"/>
              </a:ext>
            </a:extLst>
          </p:cNvPr>
          <p:cNvSpPr/>
          <p:nvPr/>
        </p:nvSpPr>
        <p:spPr>
          <a:xfrm>
            <a:off x="5890435" y="3221667"/>
            <a:ext cx="723014" cy="3508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35674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BCAE5-668D-D7D6-3029-8D17DB3AE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86C3CB-89E7-53C3-4800-CE029F91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Sample of biggest economies on the continent (2/3)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DAB08-4CB6-098D-29A9-A3BDAFFCF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934"/>
            <a:ext cx="12192000" cy="54311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D590CB-E4A9-A430-5883-517CD034C0BA}"/>
              </a:ext>
            </a:extLst>
          </p:cNvPr>
          <p:cNvSpPr/>
          <p:nvPr/>
        </p:nvSpPr>
        <p:spPr>
          <a:xfrm>
            <a:off x="10919639" y="3521522"/>
            <a:ext cx="1073888" cy="6060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8A23D49-BA47-332E-6DB5-8830B3D45F0A}"/>
              </a:ext>
            </a:extLst>
          </p:cNvPr>
          <p:cNvSpPr/>
          <p:nvPr/>
        </p:nvSpPr>
        <p:spPr>
          <a:xfrm>
            <a:off x="6018032" y="3848988"/>
            <a:ext cx="723014" cy="3508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01223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CDE825-7005-4EF0-BA8E-D97DD17FC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962727-9876-FBA9-3854-7B9C11E4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Sample of biggest economies on the continent (3/3)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D76F3-F598-78AC-FAE2-3E36BDE5F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0227"/>
            <a:ext cx="12192000" cy="51348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41E9B4-D950-77B4-DD52-4CAFFCFF35F5}"/>
              </a:ext>
            </a:extLst>
          </p:cNvPr>
          <p:cNvSpPr/>
          <p:nvPr/>
        </p:nvSpPr>
        <p:spPr>
          <a:xfrm>
            <a:off x="11004699" y="2562447"/>
            <a:ext cx="1073888" cy="6060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7A0E63D-B6D9-0D30-222C-089837BA617A}"/>
              </a:ext>
            </a:extLst>
          </p:cNvPr>
          <p:cNvSpPr/>
          <p:nvPr/>
        </p:nvSpPr>
        <p:spPr>
          <a:xfrm>
            <a:off x="5922335" y="3721394"/>
            <a:ext cx="723014" cy="35087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07209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89005-7993-11CB-F1DC-9DD60CBED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869B21-E653-59BF-90A1-C9ECD73D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CO2 EMISSIONS PER FUEL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3369D-759D-9241-DBA7-90B52B9B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135" y="651600"/>
            <a:ext cx="6813252" cy="6343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B1652A-3DE7-5F85-BFEC-C3246E45925B}"/>
              </a:ext>
            </a:extLst>
          </p:cNvPr>
          <p:cNvSpPr/>
          <p:nvPr/>
        </p:nvSpPr>
        <p:spPr>
          <a:xfrm>
            <a:off x="2353342" y="4997302"/>
            <a:ext cx="7102549" cy="5765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36B969-BE51-A49C-0108-FC12DF40BF19}"/>
              </a:ext>
            </a:extLst>
          </p:cNvPr>
          <p:cNvSpPr/>
          <p:nvPr/>
        </p:nvSpPr>
        <p:spPr>
          <a:xfrm>
            <a:off x="1275908" y="4997302"/>
            <a:ext cx="956930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7872A-6422-84DD-B696-4C6C95664D20}"/>
              </a:ext>
            </a:extLst>
          </p:cNvPr>
          <p:cNvSpPr txBox="1"/>
          <p:nvPr/>
        </p:nvSpPr>
        <p:spPr>
          <a:xfrm>
            <a:off x="1212113" y="5342971"/>
            <a:ext cx="1020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/>
              <a:t>Power station coal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A830DE-3081-7D33-E517-6D304FEB6F3F}"/>
              </a:ext>
            </a:extLst>
          </p:cNvPr>
          <p:cNvSpPr/>
          <p:nvPr/>
        </p:nvSpPr>
        <p:spPr>
          <a:xfrm>
            <a:off x="2353342" y="3257094"/>
            <a:ext cx="7102549" cy="2038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E6CA779-9ED1-55B8-E7CF-3157DAD1CC77}"/>
              </a:ext>
            </a:extLst>
          </p:cNvPr>
          <p:cNvSpPr/>
          <p:nvPr/>
        </p:nvSpPr>
        <p:spPr>
          <a:xfrm flipH="1">
            <a:off x="9335387" y="5603312"/>
            <a:ext cx="2354964" cy="28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Solid biomass: 118,17-93,80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FCAC6C0-AD36-4D22-2D91-D042A00262A4}"/>
              </a:ext>
            </a:extLst>
          </p:cNvPr>
          <p:cNvSpPr/>
          <p:nvPr/>
        </p:nvSpPr>
        <p:spPr>
          <a:xfrm flipH="1">
            <a:off x="9335387" y="5962422"/>
            <a:ext cx="2354964" cy="28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dirty="0"/>
              <a:t>Biomass gas: 52,07 </a:t>
            </a:r>
          </a:p>
        </p:txBody>
      </p:sp>
    </p:spTree>
    <p:extLst>
      <p:ext uri="{BB962C8B-B14F-4D97-AF65-F5344CB8AC3E}">
        <p14:creationId xmlns:p14="http://schemas.microsoft.com/office/powerpoint/2010/main" val="3610723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869B21-E653-59BF-90A1-C9ECD73D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Electricity options and challenges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22D899-4F4A-B9AC-BAE1-6BAFF3B54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68734"/>
              </p:ext>
            </p:extLst>
          </p:nvPr>
        </p:nvGraphicFramePr>
        <p:xfrm>
          <a:off x="501651" y="839453"/>
          <a:ext cx="11079126" cy="581574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45202">
                  <a:extLst>
                    <a:ext uri="{9D8B030D-6E8A-4147-A177-3AD203B41FA5}">
                      <a16:colId xmlns:a16="http://schemas.microsoft.com/office/drawing/2014/main" val="1201318388"/>
                    </a:ext>
                  </a:extLst>
                </a:gridCol>
                <a:gridCol w="1791771">
                  <a:extLst>
                    <a:ext uri="{9D8B030D-6E8A-4147-A177-3AD203B41FA5}">
                      <a16:colId xmlns:a16="http://schemas.microsoft.com/office/drawing/2014/main" val="2096318167"/>
                    </a:ext>
                  </a:extLst>
                </a:gridCol>
                <a:gridCol w="3971763">
                  <a:extLst>
                    <a:ext uri="{9D8B030D-6E8A-4147-A177-3AD203B41FA5}">
                      <a16:colId xmlns:a16="http://schemas.microsoft.com/office/drawing/2014/main" val="2083606231"/>
                    </a:ext>
                  </a:extLst>
                </a:gridCol>
                <a:gridCol w="4270390">
                  <a:extLst>
                    <a:ext uri="{9D8B030D-6E8A-4147-A177-3AD203B41FA5}">
                      <a16:colId xmlns:a16="http://schemas.microsoft.com/office/drawing/2014/main" val="1438088879"/>
                    </a:ext>
                  </a:extLst>
                </a:gridCol>
              </a:tblGrid>
              <a:tr h="134134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>
                          <a:effectLst/>
                        </a:rPr>
                        <a:t>Primary Fuel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>
                          <a:effectLst/>
                        </a:rPr>
                        <a:t>Clean Alternative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 dirty="0">
                          <a:effectLst/>
                        </a:rPr>
                        <a:t>Opportunities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 dirty="0">
                          <a:effectLst/>
                        </a:rPr>
                        <a:t>Challenges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extLst>
                  <a:ext uri="{0D108BD9-81ED-4DB2-BD59-A6C34878D82A}">
                    <a16:rowId xmlns:a16="http://schemas.microsoft.com/office/drawing/2014/main" val="3854289699"/>
                  </a:ext>
                </a:extLst>
              </a:tr>
              <a:tr h="1317355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 dirty="0">
                          <a:effectLst/>
                        </a:rPr>
                        <a:t>Coal and oil </a:t>
                      </a:r>
                    </a:p>
                    <a:p>
                      <a:pPr algn="l" fontAlgn="ctr"/>
                      <a:r>
                        <a:rPr lang="en-ZA" sz="900" u="none" strike="noStrike" dirty="0">
                          <a:effectLst/>
                        </a:rPr>
                        <a:t>products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>
                          <a:effectLst/>
                        </a:rPr>
                        <a:t>Renewable energy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Rapid deployment 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Innovation in the wind and energy technology space is still accelerating to capture efficiencies and improve load factors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Project development is well understood and investors are confident about returns in most markets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Low penetration of renewable energy on the African continent represents a significant opportunity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Grid integration challenges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Governments increasingly unable to derisk investments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Availability of local skills for EPCO&amp;M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Absence of mature markets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Challenge from vested interests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extLst>
                  <a:ext uri="{0D108BD9-81ED-4DB2-BD59-A6C34878D82A}">
                    <a16:rowId xmlns:a16="http://schemas.microsoft.com/office/drawing/2014/main" val="172689779"/>
                  </a:ext>
                </a:extLst>
              </a:tr>
              <a:tr h="922948">
                <a:tc>
                  <a:txBody>
                    <a:bodyPr/>
                    <a:lstStyle/>
                    <a:p>
                      <a:pPr algn="l" fontAlgn="ctr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>
                          <a:effectLst/>
                        </a:rPr>
                        <a:t>Hydropower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Significant resources that remain untapped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 dirty="0">
                          <a:effectLst/>
                        </a:rPr>
                        <a:t>High capital requirements</a:t>
                      </a:r>
                      <a:br>
                        <a:rPr lang="en-ZA" sz="900" u="none" strike="noStrike" dirty="0">
                          <a:effectLst/>
                        </a:rPr>
                      </a:br>
                      <a:br>
                        <a:rPr lang="en-ZA" sz="900" u="none" strike="noStrike" dirty="0">
                          <a:effectLst/>
                        </a:rPr>
                      </a:br>
                      <a:r>
                        <a:rPr lang="en-ZA" sz="900" u="none" strike="noStrike" dirty="0">
                          <a:effectLst/>
                        </a:rPr>
                        <a:t>Environmental compliance requirements</a:t>
                      </a:r>
                      <a:br>
                        <a:rPr lang="en-ZA" sz="900" u="none" strike="noStrike" dirty="0">
                          <a:effectLst/>
                        </a:rPr>
                      </a:br>
                      <a:br>
                        <a:rPr lang="en-ZA" sz="900" u="none" strike="noStrike" dirty="0">
                          <a:effectLst/>
                        </a:rPr>
                      </a:br>
                      <a:r>
                        <a:rPr lang="en-ZA" sz="900" u="none" strike="noStrike" dirty="0">
                          <a:effectLst/>
                        </a:rPr>
                        <a:t>Specialist skills technology</a:t>
                      </a:r>
                      <a:br>
                        <a:rPr lang="en-ZA" sz="900" u="none" strike="noStrike" dirty="0">
                          <a:effectLst/>
                        </a:rPr>
                      </a:br>
                      <a:br>
                        <a:rPr lang="en-ZA" sz="900" u="none" strike="noStrike" dirty="0">
                          <a:effectLst/>
                        </a:rPr>
                      </a:br>
                      <a:r>
                        <a:rPr lang="en-ZA" sz="900" u="none" strike="noStrike" dirty="0">
                          <a:effectLst/>
                        </a:rPr>
                        <a:t>Climate change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extLst>
                  <a:ext uri="{0D108BD9-81ED-4DB2-BD59-A6C34878D82A}">
                    <a16:rowId xmlns:a16="http://schemas.microsoft.com/office/drawing/2014/main" val="430738031"/>
                  </a:ext>
                </a:extLst>
              </a:tr>
              <a:tr h="1001242">
                <a:tc>
                  <a:txBody>
                    <a:bodyPr/>
                    <a:lstStyle/>
                    <a:p>
                      <a:pPr algn="l" fontAlgn="ctr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>
                          <a:effectLst/>
                        </a:rPr>
                        <a:t>Energy storage systems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Competition among technologies is driving rapid innovation and commercialisation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Procurers are beginning to understand the different technologies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Price points of BESS chemistries on a downward slope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High skills technologies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Lots of misinformation on the real state of development of some technologies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Still not competitive (partly due to regulatory contraints)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Environmental impact concerns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extLst>
                  <a:ext uri="{0D108BD9-81ED-4DB2-BD59-A6C34878D82A}">
                    <a16:rowId xmlns:a16="http://schemas.microsoft.com/office/drawing/2014/main" val="3647527914"/>
                  </a:ext>
                </a:extLst>
              </a:tr>
              <a:tr h="1185886">
                <a:tc>
                  <a:txBody>
                    <a:bodyPr/>
                    <a:lstStyle/>
                    <a:p>
                      <a:pPr algn="l" fontAlgn="ctr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en-ZA" sz="900" u="none" strike="noStrike">
                          <a:effectLst/>
                        </a:rPr>
                      </a:br>
                      <a:r>
                        <a:rPr lang="en-ZA" sz="900" u="none" strike="noStrike">
                          <a:effectLst/>
                        </a:rPr>
                        <a:t>Nuclear energy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 dirty="0">
                          <a:effectLst/>
                        </a:rPr>
                        <a:t>Zero emissions technology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Very high capital requirements and regulation is complex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Notorious for running over time and budget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Social anxiety around technology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Environmental and safety concerns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High specialist skill technology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extLst>
                  <a:ext uri="{0D108BD9-81ED-4DB2-BD59-A6C34878D82A}">
                    <a16:rowId xmlns:a16="http://schemas.microsoft.com/office/drawing/2014/main" val="2120504137"/>
                  </a:ext>
                </a:extLst>
              </a:tr>
              <a:tr h="10544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>
                          <a:effectLst/>
                        </a:rPr>
                        <a:t>Natural Gas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Same options as above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Considering of gas as a transition or step-down fuel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Approximately half the emissions of coal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Gas power plant is very flexible and dispatchable - ideal for supporting a switch to a green grid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Short development cycle</a:t>
                      </a:r>
                      <a:br>
                        <a:rPr lang="en-US" sz="900" u="none" strike="noStrike">
                          <a:effectLst/>
                        </a:rPr>
                      </a:b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Well-understood technology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Fierce debate on the "cleanness" of gas 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Fuel price risk: Dollar indexation etc.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Value chains and infrastructure not developed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br>
                        <a:rPr lang="en-US" sz="900" u="none" strike="noStrike" dirty="0">
                          <a:effectLst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extLst>
                  <a:ext uri="{0D108BD9-81ED-4DB2-BD59-A6C34878D82A}">
                    <a16:rowId xmlns:a16="http://schemas.microsoft.com/office/drawing/2014/main" val="132338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9130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869B21-E653-59BF-90A1-C9ECD73D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transport options and challenges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22D899-4F4A-B9AC-BAE1-6BAFF3B54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66352"/>
              </p:ext>
            </p:extLst>
          </p:nvPr>
        </p:nvGraphicFramePr>
        <p:xfrm>
          <a:off x="501651" y="924515"/>
          <a:ext cx="11079126" cy="23553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045202">
                  <a:extLst>
                    <a:ext uri="{9D8B030D-6E8A-4147-A177-3AD203B41FA5}">
                      <a16:colId xmlns:a16="http://schemas.microsoft.com/office/drawing/2014/main" val="1201318388"/>
                    </a:ext>
                  </a:extLst>
                </a:gridCol>
                <a:gridCol w="1791771">
                  <a:extLst>
                    <a:ext uri="{9D8B030D-6E8A-4147-A177-3AD203B41FA5}">
                      <a16:colId xmlns:a16="http://schemas.microsoft.com/office/drawing/2014/main" val="2096318167"/>
                    </a:ext>
                  </a:extLst>
                </a:gridCol>
                <a:gridCol w="3774557">
                  <a:extLst>
                    <a:ext uri="{9D8B030D-6E8A-4147-A177-3AD203B41FA5}">
                      <a16:colId xmlns:a16="http://schemas.microsoft.com/office/drawing/2014/main" val="2083606231"/>
                    </a:ext>
                  </a:extLst>
                </a:gridCol>
                <a:gridCol w="4467596">
                  <a:extLst>
                    <a:ext uri="{9D8B030D-6E8A-4147-A177-3AD203B41FA5}">
                      <a16:colId xmlns:a16="http://schemas.microsoft.com/office/drawing/2014/main" val="1438088879"/>
                    </a:ext>
                  </a:extLst>
                </a:gridCol>
              </a:tblGrid>
              <a:tr h="16225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>
                          <a:effectLst/>
                        </a:rPr>
                        <a:t>Primary Fuel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Clean Alternative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</a:rPr>
                        <a:t>Opportunities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>
                          <a:effectLst/>
                        </a:rPr>
                        <a:t>Challenges</a:t>
                      </a:r>
                      <a:endParaRPr lang="en-ZA" sz="11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extLst>
                  <a:ext uri="{0D108BD9-81ED-4DB2-BD59-A6C34878D82A}">
                    <a16:rowId xmlns:a16="http://schemas.microsoft.com/office/drawing/2014/main" val="3854289699"/>
                  </a:ext>
                </a:extLst>
              </a:tr>
              <a:tr h="53878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>
                          <a:effectLst/>
                        </a:rPr>
                        <a:t>Oil products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"Green" electricity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Rapid innovation due to private sector driven dvelopment and government commitment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Distance range of vehicles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Supporting infrastructure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Low levels of commercialization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Vested interests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extLst>
                  <a:ext uri="{0D108BD9-81ED-4DB2-BD59-A6C34878D82A}">
                    <a16:rowId xmlns:a16="http://schemas.microsoft.com/office/drawing/2014/main" val="2979957145"/>
                  </a:ext>
                </a:extLst>
              </a:tr>
              <a:tr h="461820">
                <a:tc>
                  <a:txBody>
                    <a:bodyPr/>
                    <a:lstStyle/>
                    <a:p>
                      <a:pPr algn="l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>
                          <a:effectLst/>
                        </a:rPr>
                        <a:t>CNG/LNG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Research interest in the technology and some pilot projects in operation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Fuel supply issues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Underdeveloped value chains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A natural gas technology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2780" marR="2780" marT="2780" marB="0" anchor="ctr"/>
                </a:tc>
                <a:extLst>
                  <a:ext uri="{0D108BD9-81ED-4DB2-BD59-A6C34878D82A}">
                    <a16:rowId xmlns:a16="http://schemas.microsoft.com/office/drawing/2014/main" val="913506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67630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heme/theme1.xml><?xml version="1.0" encoding="utf-8"?>
<a:theme xmlns:a="http://schemas.openxmlformats.org/drawingml/2006/main" name="USAID Theme">
  <a:themeElements>
    <a:clrScheme name="USAID Palette">
      <a:dk1>
        <a:sysClr val="windowText" lastClr="000000"/>
      </a:dk1>
      <a:lt1>
        <a:srgbClr val="FFFFFF"/>
      </a:lt1>
      <a:dk2>
        <a:srgbClr val="002A6C"/>
      </a:dk2>
      <a:lt2>
        <a:srgbClr val="9DBFE5"/>
      </a:lt2>
      <a:accent1>
        <a:srgbClr val="002A6C"/>
      </a:accent1>
      <a:accent2>
        <a:srgbClr val="C2113A"/>
      </a:accent2>
      <a:accent3>
        <a:srgbClr val="9DBFE5"/>
      </a:accent3>
      <a:accent4>
        <a:srgbClr val="666666"/>
      </a:accent4>
      <a:accent5>
        <a:srgbClr val="DDDDDD"/>
      </a:accent5>
      <a:accent6>
        <a:srgbClr val="3C8A2E"/>
      </a:accent6>
      <a:hlink>
        <a:srgbClr val="80CCCC"/>
      </a:hlink>
      <a:folHlink>
        <a:srgbClr val="4066B2"/>
      </a:folHlink>
    </a:clrScheme>
    <a:fontScheme name="USA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EP Work Plan Presentation v2.potx" id="{21F71A4E-15FD-4ECF-B825-3881D04CA285}" vid="{0D49713C-842D-4012-9CC1-043F6E66F338}"/>
    </a:ext>
  </a:extLst>
</a:theme>
</file>

<file path=ppt/theme/theme2.xml><?xml version="1.0" encoding="utf-8"?>
<a:theme xmlns:a="http://schemas.openxmlformats.org/drawingml/2006/main" name="USAID_CF_DJ0008">
  <a:themeElements>
    <a:clrScheme name="Current">
      <a:dk1>
        <a:srgbClr val="000000"/>
      </a:dk1>
      <a:lt1>
        <a:srgbClr val="FFFFFF"/>
      </a:lt1>
      <a:dk2>
        <a:srgbClr val="C2113A"/>
      </a:dk2>
      <a:lt2>
        <a:srgbClr val="9DBFE5"/>
      </a:lt2>
      <a:accent1>
        <a:srgbClr val="DDDDDD"/>
      </a:accent1>
      <a:accent2>
        <a:srgbClr val="8C8C8C"/>
      </a:accent2>
      <a:accent3>
        <a:srgbClr val="C2113A"/>
      </a:accent3>
      <a:accent4>
        <a:srgbClr val="002A6C"/>
      </a:accent4>
      <a:accent5>
        <a:srgbClr val="3C3C3C"/>
      </a:accent5>
      <a:accent6>
        <a:srgbClr val="808080"/>
      </a:accent6>
      <a:hlink>
        <a:srgbClr val="C2113A"/>
      </a:hlink>
      <a:folHlink>
        <a:srgbClr val="002A6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C2113A"/>
        </a:dk2>
        <a:lt2>
          <a:srgbClr val="9DBFE5"/>
        </a:lt2>
        <a:accent1>
          <a:srgbClr val="DDDDDD"/>
        </a:accent1>
        <a:accent2>
          <a:srgbClr val="8C8C8C"/>
        </a:accent2>
        <a:accent3>
          <a:srgbClr val="C2113A"/>
        </a:accent3>
        <a:accent4>
          <a:srgbClr val="002A6C"/>
        </a:accent4>
        <a:accent5>
          <a:srgbClr val="3C3C3C"/>
        </a:accent5>
        <a:accent6>
          <a:srgbClr val="808080"/>
        </a:accent6>
        <a:hlink>
          <a:srgbClr val="C2113A"/>
        </a:hlink>
        <a:folHlink>
          <a:srgbClr val="002A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SAID_CF_DJ0008.potx" id="{3715F630-0C61-4716-BBAE-4EF43398633D}" vid="{983699A4-4D38-489A-A48A-2A63A9EB324B}"/>
    </a:ext>
  </a:extLst>
</a:theme>
</file>

<file path=ppt/theme/theme3.xml><?xml version="1.0" encoding="utf-8"?>
<a:theme xmlns:a="http://schemas.openxmlformats.org/drawingml/2006/main" name="1_USAID_CF_DJ0008">
  <a:themeElements>
    <a:clrScheme name="Current">
      <a:dk1>
        <a:srgbClr val="000000"/>
      </a:dk1>
      <a:lt1>
        <a:srgbClr val="FFFFFF"/>
      </a:lt1>
      <a:dk2>
        <a:srgbClr val="C2113A"/>
      </a:dk2>
      <a:lt2>
        <a:srgbClr val="9DBFE5"/>
      </a:lt2>
      <a:accent1>
        <a:srgbClr val="DDDDDD"/>
      </a:accent1>
      <a:accent2>
        <a:srgbClr val="8C8C8C"/>
      </a:accent2>
      <a:accent3>
        <a:srgbClr val="C2113A"/>
      </a:accent3>
      <a:accent4>
        <a:srgbClr val="002A6C"/>
      </a:accent4>
      <a:accent5>
        <a:srgbClr val="3C3C3C"/>
      </a:accent5>
      <a:accent6>
        <a:srgbClr val="808080"/>
      </a:accent6>
      <a:hlink>
        <a:srgbClr val="C2113A"/>
      </a:hlink>
      <a:folHlink>
        <a:srgbClr val="002A6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C2113A"/>
        </a:dk2>
        <a:lt2>
          <a:srgbClr val="9DBFE5"/>
        </a:lt2>
        <a:accent1>
          <a:srgbClr val="DDDDDD"/>
        </a:accent1>
        <a:accent2>
          <a:srgbClr val="8C8C8C"/>
        </a:accent2>
        <a:accent3>
          <a:srgbClr val="C2113A"/>
        </a:accent3>
        <a:accent4>
          <a:srgbClr val="002A6C"/>
        </a:accent4>
        <a:accent5>
          <a:srgbClr val="3C3C3C"/>
        </a:accent5>
        <a:accent6>
          <a:srgbClr val="808080"/>
        </a:accent6>
        <a:hlink>
          <a:srgbClr val="C2113A"/>
        </a:hlink>
        <a:folHlink>
          <a:srgbClr val="002A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SAID_CF_DJ0008.potx" id="{3715F630-0C61-4716-BBAE-4EF43398633D}" vid="{983699A4-4D38-489A-A48A-2A63A9EB324B}"/>
    </a:ext>
  </a:extLst>
</a:theme>
</file>

<file path=ppt/theme/theme4.xml><?xml version="1.0" encoding="utf-8"?>
<a:theme xmlns:a="http://schemas.openxmlformats.org/drawingml/2006/main" name="2_USAID_CF_DJ0008">
  <a:themeElements>
    <a:clrScheme name="Current">
      <a:dk1>
        <a:srgbClr val="000000"/>
      </a:dk1>
      <a:lt1>
        <a:srgbClr val="FFFFFF"/>
      </a:lt1>
      <a:dk2>
        <a:srgbClr val="C2113A"/>
      </a:dk2>
      <a:lt2>
        <a:srgbClr val="9DBFE5"/>
      </a:lt2>
      <a:accent1>
        <a:srgbClr val="DDDDDD"/>
      </a:accent1>
      <a:accent2>
        <a:srgbClr val="8C8C8C"/>
      </a:accent2>
      <a:accent3>
        <a:srgbClr val="C2113A"/>
      </a:accent3>
      <a:accent4>
        <a:srgbClr val="002A6C"/>
      </a:accent4>
      <a:accent5>
        <a:srgbClr val="3C3C3C"/>
      </a:accent5>
      <a:accent6>
        <a:srgbClr val="808080"/>
      </a:accent6>
      <a:hlink>
        <a:srgbClr val="C2113A"/>
      </a:hlink>
      <a:folHlink>
        <a:srgbClr val="002A6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C2113A"/>
        </a:dk2>
        <a:lt2>
          <a:srgbClr val="9DBFE5"/>
        </a:lt2>
        <a:accent1>
          <a:srgbClr val="DDDDDD"/>
        </a:accent1>
        <a:accent2>
          <a:srgbClr val="8C8C8C"/>
        </a:accent2>
        <a:accent3>
          <a:srgbClr val="C2113A"/>
        </a:accent3>
        <a:accent4>
          <a:srgbClr val="002A6C"/>
        </a:accent4>
        <a:accent5>
          <a:srgbClr val="3C3C3C"/>
        </a:accent5>
        <a:accent6>
          <a:srgbClr val="808080"/>
        </a:accent6>
        <a:hlink>
          <a:srgbClr val="C2113A"/>
        </a:hlink>
        <a:folHlink>
          <a:srgbClr val="002A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SAID_CF_DJ0008.potx" id="{3715F630-0C61-4716-BBAE-4EF43398633D}" vid="{983699A4-4D38-489A-A48A-2A63A9EB324B}"/>
    </a:ext>
  </a:extLst>
</a:theme>
</file>

<file path=ppt/theme/theme5.xml><?xml version="1.0" encoding="utf-8"?>
<a:theme xmlns:a="http://schemas.openxmlformats.org/drawingml/2006/main" name="3_USAID_CF_DJ0008">
  <a:themeElements>
    <a:clrScheme name="Current">
      <a:dk1>
        <a:srgbClr val="000000"/>
      </a:dk1>
      <a:lt1>
        <a:srgbClr val="FFFFFF"/>
      </a:lt1>
      <a:dk2>
        <a:srgbClr val="C2113A"/>
      </a:dk2>
      <a:lt2>
        <a:srgbClr val="9DBFE5"/>
      </a:lt2>
      <a:accent1>
        <a:srgbClr val="DDDDDD"/>
      </a:accent1>
      <a:accent2>
        <a:srgbClr val="8C8C8C"/>
      </a:accent2>
      <a:accent3>
        <a:srgbClr val="C2113A"/>
      </a:accent3>
      <a:accent4>
        <a:srgbClr val="002A6C"/>
      </a:accent4>
      <a:accent5>
        <a:srgbClr val="3C3C3C"/>
      </a:accent5>
      <a:accent6>
        <a:srgbClr val="808080"/>
      </a:accent6>
      <a:hlink>
        <a:srgbClr val="C2113A"/>
      </a:hlink>
      <a:folHlink>
        <a:srgbClr val="002A6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C2113A"/>
        </a:dk2>
        <a:lt2>
          <a:srgbClr val="9DBFE5"/>
        </a:lt2>
        <a:accent1>
          <a:srgbClr val="DDDDDD"/>
        </a:accent1>
        <a:accent2>
          <a:srgbClr val="8C8C8C"/>
        </a:accent2>
        <a:accent3>
          <a:srgbClr val="C2113A"/>
        </a:accent3>
        <a:accent4>
          <a:srgbClr val="002A6C"/>
        </a:accent4>
        <a:accent5>
          <a:srgbClr val="3C3C3C"/>
        </a:accent5>
        <a:accent6>
          <a:srgbClr val="808080"/>
        </a:accent6>
        <a:hlink>
          <a:srgbClr val="C2113A"/>
        </a:hlink>
        <a:folHlink>
          <a:srgbClr val="002A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SAID_CF_DJ0008.potx" id="{3715F630-0C61-4716-BBAE-4EF43398633D}" vid="{983699A4-4D38-489A-A48A-2A63A9EB324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Widescreen</PresentationFormat>
  <Paragraphs>51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Gill Sans</vt:lpstr>
      <vt:lpstr>Gill Sans MT</vt:lpstr>
      <vt:lpstr>USAID Theme</vt:lpstr>
      <vt:lpstr>USAID_CF_DJ0008</vt:lpstr>
      <vt:lpstr>1_USAID_CF_DJ0008</vt:lpstr>
      <vt:lpstr>2_USAID_CF_DJ0008</vt:lpstr>
      <vt:lpstr>3_USAID_CF_DJ0008</vt:lpstr>
      <vt:lpstr>think-cell Slide</vt:lpstr>
      <vt:lpstr>Southern Africa Energy PROGRAM (SAEP)  </vt:lpstr>
      <vt:lpstr>Continental energy balance – supply and demand</vt:lpstr>
      <vt:lpstr>Final consumption of energy</vt:lpstr>
      <vt:lpstr>Sample of biggest economies on the continent (1/3)</vt:lpstr>
      <vt:lpstr>Sample of biggest economies on the continent (2/3)</vt:lpstr>
      <vt:lpstr>Sample of biggest economies on the continent (3/3)</vt:lpstr>
      <vt:lpstr>CO2 EMISSIONS PER FUEL TYPE</vt:lpstr>
      <vt:lpstr>Electricity options and challenges</vt:lpstr>
      <vt:lpstr>transport options and challenges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2018-10-24T22:33:20Z</dcterms:created>
  <dcterms:modified xsi:type="dcterms:W3CDTF">2022-12-15T08:01:07Z</dcterms:modified>
</cp:coreProperties>
</file>