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27"/>
  </p:notesMasterIdLst>
  <p:handoutMasterIdLst>
    <p:handoutMasterId r:id="rId28"/>
  </p:handoutMasterIdLst>
  <p:sldIdLst>
    <p:sldId id="256" r:id="rId5"/>
    <p:sldId id="974" r:id="rId6"/>
    <p:sldId id="993" r:id="rId7"/>
    <p:sldId id="348" r:id="rId8"/>
    <p:sldId id="1009" r:id="rId9"/>
    <p:sldId id="687" r:id="rId10"/>
    <p:sldId id="1005" r:id="rId11"/>
    <p:sldId id="1568" r:id="rId12"/>
    <p:sldId id="1015" r:id="rId13"/>
    <p:sldId id="1011" r:id="rId14"/>
    <p:sldId id="1565" r:id="rId15"/>
    <p:sldId id="1577" r:id="rId16"/>
    <p:sldId id="1570" r:id="rId17"/>
    <p:sldId id="1579" r:id="rId18"/>
    <p:sldId id="1571" r:id="rId19"/>
    <p:sldId id="1581" r:id="rId20"/>
    <p:sldId id="1580" r:id="rId21"/>
    <p:sldId id="1578" r:id="rId22"/>
    <p:sldId id="1573" r:id="rId23"/>
    <p:sldId id="1575" r:id="rId24"/>
    <p:sldId id="1019" r:id="rId25"/>
    <p:sldId id="259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n Malan" initials="JM" lastIdx="1" clrIdx="0">
    <p:extLst>
      <p:ext uri="{19B8F6BF-5375-455C-9EA6-DF929625EA0E}">
        <p15:presenceInfo xmlns:p15="http://schemas.microsoft.com/office/powerpoint/2012/main" userId="Johann Mal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1" autoAdjust="0"/>
    <p:restoredTop sz="90719" autoAdjust="0"/>
  </p:normalViewPr>
  <p:slideViewPr>
    <p:cSldViewPr>
      <p:cViewPr varScale="1">
        <p:scale>
          <a:sx n="60" d="100"/>
          <a:sy n="60" d="100"/>
        </p:scale>
        <p:origin x="162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158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1E94A-65A6-45EB-933A-8167488012C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52F10-1438-4FF2-9AE0-17CB71BC5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72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4B99E-4D0C-4C3B-BF26-6EA93572DDD2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1A5C4-BEA9-41CA-9A90-E92BD6FC5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82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1A5C4-BEA9-41CA-9A90-E92BD6FC5B5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68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1A5C4-BEA9-41CA-9A90-E92BD6FC5B5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89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1A5C4-BEA9-41CA-9A90-E92BD6FC5B5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46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1A5C4-BEA9-41CA-9A90-E92BD6FC5B5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17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1A5C4-BEA9-41CA-9A90-E92BD6FC5B5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59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1A5C4-BEA9-41CA-9A90-E92BD6FC5B5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33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1A5C4-BEA9-41CA-9A90-E92BD6FC5B5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34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1A5C4-BEA9-41CA-9A90-E92BD6FC5B5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86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1A5C4-BEA9-41CA-9A90-E92BD6FC5B5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327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1A5C4-BEA9-41CA-9A90-E92BD6FC5B5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90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1A5C4-BEA9-41CA-9A90-E92BD6FC5B5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15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1A5C4-BEA9-41CA-9A90-E92BD6FC5B5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29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1A5C4-BEA9-41CA-9A90-E92BD6FC5B5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17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mandate is derived from the Electricity Act, Act no 4 of 2007….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1A5C4-BEA9-41CA-9A90-E92BD6FC5B5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03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1A5C4-BEA9-41CA-9A90-E92BD6FC5B5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1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1A5C4-BEA9-41CA-9A90-E92BD6FC5B5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42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1A5C4-BEA9-41CA-9A90-E92BD6FC5B5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61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1A5C4-BEA9-41CA-9A90-E92BD6FC5B5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02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1A5C4-BEA9-41CA-9A90-E92BD6FC5B5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76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1A5C4-BEA9-41CA-9A90-E92BD6FC5B5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05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BD08468-FC22-4B0B-A686-D00527A941A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8953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8953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8468-FC22-4B0B-A686-D00527A941A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06C-4B4A-4D91-842D-3F19A82E5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8468-FC22-4B0B-A686-D00527A941A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06C-4B4A-4D91-842D-3F19A82E52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8468-FC22-4B0B-A686-D00527A941A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06C-4B4A-4D91-842D-3F19A82E52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BD08468-FC22-4B0B-A686-D00527A941A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8468-FC22-4B0B-A686-D00527A941A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06C-4B4A-4D91-842D-3F19A82E52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8468-FC22-4B0B-A686-D00527A941A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06C-4B4A-4D91-842D-3F19A82E52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8468-FC22-4B0B-A686-D00527A941A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06C-4B4A-4D91-842D-3F19A82E52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8468-FC22-4B0B-A686-D00527A941A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06C-4B4A-4D91-842D-3F19A82E52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8468-FC22-4B0B-A686-D00527A941A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06C-4B4A-4D91-842D-3F19A82E52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8468-FC22-4B0B-A686-D00527A941A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06C-4B4A-4D91-842D-3F19A82E52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BD08468-FC22-4B0B-A686-D00527A941A9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44EB06C-4B4A-4D91-842D-3F19A82E52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458200" y="0"/>
            <a:ext cx="685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X:\Data\ECB logo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91365" y="152400"/>
            <a:ext cx="1300235" cy="914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wip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581400"/>
            <a:ext cx="7315200" cy="9906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9933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Regulation of Renewable Energy (RE): Challenges and Options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4" name="Picture 2" descr="X:\Data\ECB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04800"/>
            <a:ext cx="4334112" cy="304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2E48747-D1C6-3A6A-BD26-2358EE4C9552}"/>
              </a:ext>
            </a:extLst>
          </p:cNvPr>
          <p:cNvSpPr txBox="1">
            <a:spLocks/>
          </p:cNvSpPr>
          <p:nvPr/>
        </p:nvSpPr>
        <p:spPr>
          <a:xfrm>
            <a:off x="1295400" y="4953000"/>
            <a:ext cx="6858000" cy="1066800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dirty="0"/>
              <a:t>Rojas Manyame</a:t>
            </a:r>
          </a:p>
          <a:p>
            <a:r>
              <a:rPr lang="en-US" sz="1900" dirty="0"/>
              <a:t>General Manager: Technical Regulation</a:t>
            </a:r>
          </a:p>
          <a:p>
            <a:r>
              <a:rPr lang="en-US" sz="1900" dirty="0"/>
              <a:t>14 December 2022 </a:t>
            </a:r>
          </a:p>
        </p:txBody>
      </p:sp>
    </p:spTree>
  </p:cSld>
  <p:clrMapOvr>
    <a:masterClrMapping/>
  </p:clrMapOvr>
  <p:transition spd="med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8046-6663-A6E4-D954-97824F474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Licensing Highlights (1/2)</a:t>
            </a:r>
            <a:endParaRPr lang="en-NA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0B2B3F-B352-F7B1-8A92-81A5CE4C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400800"/>
            <a:ext cx="1981200" cy="365760"/>
          </a:xfrm>
        </p:spPr>
        <p:txBody>
          <a:bodyPr/>
          <a:lstStyle/>
          <a:p>
            <a:fld id="{944EB06C-4B4A-4D91-842D-3F19A82E525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BFF1C10-C3CF-2C5A-0645-29D74125B4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001000" cy="513715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+mn-lt"/>
              </a:rPr>
              <a:t>Licensing Challenges </a:t>
            </a:r>
          </a:p>
          <a:p>
            <a:pPr lvl="1"/>
            <a:r>
              <a:rPr lang="en-US" sz="2400" dirty="0" err="1">
                <a:solidFill>
                  <a:schemeClr val="tx1"/>
                </a:solidFill>
              </a:rPr>
              <a:t>Licence</a:t>
            </a:r>
            <a:r>
              <a:rPr lang="en-US" sz="2400" dirty="0">
                <a:solidFill>
                  <a:schemeClr val="tx1"/>
                </a:solidFill>
              </a:rPr>
              <a:t> lead time – 3-6 months target is to reduce to less than 3 months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Quality of licence applications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Implementation of projects as per the Licence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Full automation of licensing process</a:t>
            </a:r>
          </a:p>
        </p:txBody>
      </p:sp>
    </p:spTree>
    <p:extLst>
      <p:ext uri="{BB962C8B-B14F-4D97-AF65-F5344CB8AC3E}">
        <p14:creationId xmlns:p14="http://schemas.microsoft.com/office/powerpoint/2010/main" val="3247247411"/>
      </p:ext>
    </p:extLst>
  </p:cSld>
  <p:clrMapOvr>
    <a:masterClrMapping/>
  </p:clrMapOvr>
  <p:transition spd="med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E5866-E833-4BF0-BCF3-E6EF50A8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" y="152400"/>
            <a:ext cx="8229600" cy="990600"/>
          </a:xfrm>
        </p:spPr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Generation Licenses Issued to date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9A738F-A3E6-459C-BE8F-37B942387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06C-4B4A-4D91-842D-3F19A82E5253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C5E4921-D3ED-4998-AB96-4AF3424AD20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99277193"/>
              </p:ext>
            </p:extLst>
          </p:nvPr>
        </p:nvGraphicFramePr>
        <p:xfrm>
          <a:off x="411480" y="1143000"/>
          <a:ext cx="7970520" cy="5228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0072">
                  <a:extLst>
                    <a:ext uri="{9D8B030D-6E8A-4147-A177-3AD203B41FA5}">
                      <a16:colId xmlns:a16="http://schemas.microsoft.com/office/drawing/2014/main" val="1578941211"/>
                    </a:ext>
                  </a:extLst>
                </a:gridCol>
                <a:gridCol w="3490448">
                  <a:extLst>
                    <a:ext uri="{9D8B030D-6E8A-4147-A177-3AD203B41FA5}">
                      <a16:colId xmlns:a16="http://schemas.microsoft.com/office/drawing/2014/main" val="1407435836"/>
                    </a:ext>
                  </a:extLst>
                </a:gridCol>
              </a:tblGrid>
              <a:tr h="804399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Gill Sans MT (Body)"/>
                          <a:cs typeface="Arial" panose="020B0604020202020204" pitchFamily="34" charset="0"/>
                        </a:rPr>
                        <a:t>License </a:t>
                      </a: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Gill Sans MT (Body)"/>
                          <a:cs typeface="Arial" panose="020B0604020202020204" pitchFamily="34" charset="0"/>
                        </a:rPr>
                        <a:t>Licenses Issued</a:t>
                      </a: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1168120412"/>
                  </a:ext>
                </a:extLst>
              </a:tr>
              <a:tr h="4424191"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Gill Sans MT (Body)"/>
                          <a:cs typeface="Arial" panose="020B0604020202020204" pitchFamily="34" charset="0"/>
                        </a:rPr>
                        <a:t>REFIT</a:t>
                      </a:r>
                    </a:p>
                    <a:p>
                      <a:r>
                        <a:rPr lang="en-US" sz="2400" b="0" dirty="0">
                          <a:latin typeface="Gill Sans MT (Body)"/>
                          <a:cs typeface="Arial" panose="020B0604020202020204" pitchFamily="34" charset="0"/>
                        </a:rPr>
                        <a:t>MSB</a:t>
                      </a:r>
                    </a:p>
                    <a:p>
                      <a:r>
                        <a:rPr lang="en-US" sz="2400" b="0" dirty="0">
                          <a:latin typeface="Gill Sans MT (Body)"/>
                          <a:cs typeface="Arial" panose="020B0604020202020204" pitchFamily="34" charset="0"/>
                        </a:rPr>
                        <a:t>Gensets</a:t>
                      </a:r>
                    </a:p>
                    <a:p>
                      <a:r>
                        <a:rPr lang="en-US" sz="2400" b="0" dirty="0" err="1">
                          <a:latin typeface="Gill Sans MT (Body)"/>
                          <a:cs typeface="Arial" panose="020B0604020202020204" pitchFamily="34" charset="0"/>
                        </a:rPr>
                        <a:t>NamPower</a:t>
                      </a:r>
                      <a:endParaRPr lang="en-US" sz="2400" b="0" dirty="0">
                        <a:latin typeface="Gill Sans MT (Body)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b="0" dirty="0">
                          <a:latin typeface="Gill Sans MT (Body)"/>
                          <a:cs typeface="Arial" panose="020B0604020202020204" pitchFamily="34" charset="0"/>
                        </a:rPr>
                        <a:t>Other IPPs</a:t>
                      </a:r>
                    </a:p>
                    <a:p>
                      <a:r>
                        <a:rPr lang="en-US" sz="2400" b="0" dirty="0">
                          <a:latin typeface="Gill Sans MT (Body)"/>
                          <a:cs typeface="Arial" panose="020B0604020202020204" pitchFamily="34" charset="0"/>
                        </a:rPr>
                        <a:t>Rooftops</a:t>
                      </a:r>
                    </a:p>
                    <a:p>
                      <a:endParaRPr lang="en-US" sz="2400" b="0" dirty="0">
                        <a:latin typeface="Gill Sans MT (Body)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b="0" dirty="0">
                          <a:latin typeface="Gill Sans MT (Body)"/>
                          <a:cs typeface="Arial" panose="020B0604020202020204" pitchFamily="34" charset="0"/>
                        </a:rPr>
                        <a:t>Total </a:t>
                      </a:r>
                    </a:p>
                    <a:p>
                      <a:endParaRPr lang="en-US" sz="2400" b="0" dirty="0">
                        <a:latin typeface="Gill Sans MT (Body)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b="0" dirty="0">
                          <a:latin typeface="Gill Sans MT (Body)"/>
                          <a:cs typeface="Arial" panose="020B0604020202020204" pitchFamily="34" charset="0"/>
                        </a:rPr>
                        <a:t>Total RE MW</a:t>
                      </a: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Gill Sans MT (Body)"/>
                          <a:cs typeface="Arial" panose="020B0604020202020204" pitchFamily="34" charset="0"/>
                        </a:rPr>
                        <a:t>14</a:t>
                      </a:r>
                    </a:p>
                    <a:p>
                      <a:pPr algn="ctr"/>
                      <a:r>
                        <a:rPr lang="en-US" sz="2400" b="1" dirty="0">
                          <a:latin typeface="Gill Sans MT (Body)"/>
                          <a:cs typeface="Arial" panose="020B0604020202020204" pitchFamily="34" charset="0"/>
                        </a:rPr>
                        <a:t>20</a:t>
                      </a:r>
                    </a:p>
                    <a:p>
                      <a:pPr algn="ctr"/>
                      <a:r>
                        <a:rPr lang="en-US" sz="2400" b="1" dirty="0">
                          <a:latin typeface="Gill Sans MT (Body)"/>
                          <a:cs typeface="Arial" panose="020B0604020202020204" pitchFamily="34" charset="0"/>
                        </a:rPr>
                        <a:t>13</a:t>
                      </a:r>
                    </a:p>
                    <a:p>
                      <a:pPr algn="ctr"/>
                      <a:r>
                        <a:rPr lang="en-US" sz="2400" b="1" dirty="0">
                          <a:latin typeface="Gill Sans MT (Body)"/>
                          <a:cs typeface="Arial" panose="020B0604020202020204" pitchFamily="34" charset="0"/>
                        </a:rPr>
                        <a:t>7</a:t>
                      </a:r>
                    </a:p>
                    <a:p>
                      <a:pPr algn="ctr"/>
                      <a:r>
                        <a:rPr lang="en-US" sz="2400" b="1" dirty="0">
                          <a:latin typeface="Gill Sans MT (Body)"/>
                          <a:cs typeface="Arial" panose="020B0604020202020204" pitchFamily="34" charset="0"/>
                        </a:rPr>
                        <a:t>13</a:t>
                      </a:r>
                    </a:p>
                    <a:p>
                      <a:pPr algn="ctr"/>
                      <a:r>
                        <a:rPr lang="en-US" sz="2400" b="1" dirty="0">
                          <a:latin typeface="Gill Sans MT (Body)"/>
                          <a:cs typeface="Arial" panose="020B0604020202020204" pitchFamily="34" charset="0"/>
                        </a:rPr>
                        <a:t>5</a:t>
                      </a:r>
                    </a:p>
                    <a:p>
                      <a:pPr algn="ctr"/>
                      <a:endParaRPr lang="en-US" sz="2400" b="1" dirty="0">
                        <a:latin typeface="Gill Sans MT (Body)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>
                          <a:latin typeface="Gill Sans MT (Body)"/>
                          <a:cs typeface="Arial" panose="020B0604020202020204" pitchFamily="34" charset="0"/>
                        </a:rPr>
                        <a:t>72</a:t>
                      </a:r>
                    </a:p>
                    <a:p>
                      <a:pPr algn="ctr"/>
                      <a:endParaRPr lang="en-US" sz="2400" b="1" dirty="0">
                        <a:latin typeface="Gill Sans MT (Body)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>
                          <a:latin typeface="Gill Sans MT (Body)"/>
                          <a:cs typeface="Arial" panose="020B0604020202020204" pitchFamily="34" charset="0"/>
                        </a:rPr>
                        <a:t>188MW</a:t>
                      </a: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4157054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09811"/>
      </p:ext>
    </p:extLst>
  </p:cSld>
  <p:clrMapOvr>
    <a:masterClrMapping/>
  </p:clrMapOvr>
  <p:transition spd="med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8046-6663-A6E4-D954-97824F474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Tariff Highlights (1/2)</a:t>
            </a:r>
            <a:endParaRPr lang="en-NA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0B2B3F-B352-F7B1-8A92-81A5CE4C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400800"/>
            <a:ext cx="1981200" cy="365760"/>
          </a:xfrm>
        </p:spPr>
        <p:txBody>
          <a:bodyPr/>
          <a:lstStyle/>
          <a:p>
            <a:fld id="{944EB06C-4B4A-4D91-842D-3F19A82E525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BFF1C10-C3CF-2C5A-0645-29D74125B4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001000" cy="513715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All tariffs approved by the ECB</a:t>
            </a:r>
            <a:endParaRPr lang="en-US" sz="2400" dirty="0"/>
          </a:p>
          <a:p>
            <a:r>
              <a:rPr lang="en-US" sz="2400" dirty="0">
                <a:solidFill>
                  <a:schemeClr val="tx1"/>
                </a:solidFill>
              </a:rPr>
              <a:t>IPP to private - own tariff with ECB oversight</a:t>
            </a:r>
          </a:p>
          <a:p>
            <a:r>
              <a:rPr lang="en-US" sz="2400" dirty="0">
                <a:solidFill>
                  <a:schemeClr val="tx1"/>
                </a:solidFill>
              </a:rPr>
              <a:t>Public entity - regulated tariff </a:t>
            </a:r>
          </a:p>
          <a:p>
            <a:pPr lvl="2"/>
            <a:r>
              <a:rPr lang="en-US" sz="2400" dirty="0"/>
              <a:t>IPP tariffs to public entities capped at </a:t>
            </a:r>
            <a:r>
              <a:rPr lang="en-US" sz="2400" dirty="0" err="1"/>
              <a:t>NamPower</a:t>
            </a:r>
            <a:r>
              <a:rPr lang="en-US" sz="2400" dirty="0"/>
              <a:t> tariff </a:t>
            </a:r>
          </a:p>
        </p:txBody>
      </p:sp>
    </p:spTree>
    <p:extLst>
      <p:ext uri="{BB962C8B-B14F-4D97-AF65-F5344CB8AC3E}">
        <p14:creationId xmlns:p14="http://schemas.microsoft.com/office/powerpoint/2010/main" val="2768045190"/>
      </p:ext>
    </p:extLst>
  </p:cSld>
  <p:clrMapOvr>
    <a:masterClrMapping/>
  </p:clrMapOvr>
  <p:transition spd="med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8046-6663-A6E4-D954-97824F474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14" y="-215014"/>
            <a:ext cx="8229600" cy="99060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Tariff highlights (2/2)</a:t>
            </a:r>
            <a:endParaRPr lang="en-NA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0B2B3F-B352-F7B1-8A92-81A5CE4C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400800"/>
            <a:ext cx="1981200" cy="365760"/>
          </a:xfrm>
        </p:spPr>
        <p:txBody>
          <a:bodyPr/>
          <a:lstStyle/>
          <a:p>
            <a:fld id="{944EB06C-4B4A-4D91-842D-3F19A82E525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BFF1C10-C3CF-2C5A-0645-29D74125B4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514" y="1066800"/>
            <a:ext cx="7881486" cy="9896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+mn-lt"/>
              </a:rPr>
              <a:t>Share of RE in Generation Mix vs Revenue Requirement </a:t>
            </a:r>
            <a:endParaRPr lang="en-US" sz="24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A7C327E-4052-2C11-B78A-6944896ED1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90227"/>
              </p:ext>
            </p:extLst>
          </p:nvPr>
        </p:nvGraphicFramePr>
        <p:xfrm>
          <a:off x="609600" y="2001696"/>
          <a:ext cx="7391400" cy="4311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7636642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252665889"/>
                    </a:ext>
                  </a:extLst>
                </a:gridCol>
              </a:tblGrid>
              <a:tr h="47906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 Requirement (N$)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%</a:t>
                      </a:r>
                      <a:endParaRPr lang="en-N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06224182"/>
                  </a:ext>
                </a:extLst>
              </a:tr>
              <a:tr h="47906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 Plants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en-N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59096048"/>
                  </a:ext>
                </a:extLst>
              </a:tr>
              <a:tr h="4790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Technologies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en-N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95188089"/>
                  </a:ext>
                </a:extLst>
              </a:tr>
              <a:tr h="47906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40029811"/>
                  </a:ext>
                </a:extLst>
              </a:tr>
              <a:tr h="479067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N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05513608"/>
                  </a:ext>
                </a:extLst>
              </a:tr>
              <a:tr h="47906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Generation MWh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                                  </a:t>
                      </a:r>
                      <a:endParaRPr lang="en-N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92885059"/>
                  </a:ext>
                </a:extLst>
              </a:tr>
              <a:tr h="47906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 Plants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en-N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52847177"/>
                  </a:ext>
                </a:extLst>
              </a:tr>
              <a:tr h="4790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Technologies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  <a:endParaRPr lang="en-N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75936982"/>
                  </a:ext>
                </a:extLst>
              </a:tr>
              <a:tr h="47906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96980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826777"/>
      </p:ext>
    </p:extLst>
  </p:cSld>
  <p:clrMapOvr>
    <a:masterClrMapping/>
  </p:clrMapOvr>
  <p:transition spd="med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8046-6663-A6E4-D954-97824F474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Technical Highlights (1/2)</a:t>
            </a:r>
            <a:endParaRPr lang="en-NA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0B2B3F-B352-F7B1-8A92-81A5CE4C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400800"/>
            <a:ext cx="1981200" cy="365760"/>
          </a:xfrm>
        </p:spPr>
        <p:txBody>
          <a:bodyPr/>
          <a:lstStyle/>
          <a:p>
            <a:fld id="{944EB06C-4B4A-4D91-842D-3F19A82E525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15AE9E2-39A0-716F-13DB-441FF49356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08321"/>
            <a:ext cx="8001000" cy="58674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In 2018, the ECB carried out a study on the grid integration of Intermittent Renewable Energy (IRE)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Resulted  from industry concerns on the potential impacts that IRE can have on the power network.</a:t>
            </a:r>
          </a:p>
          <a:p>
            <a:r>
              <a:rPr lang="en-US" sz="2400" dirty="0"/>
              <a:t>The study concluded that: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IRE should not exceed a load demand of 300MW-350MW or 50% of its midday load.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IRE should be consumed in local distribution networks to avoid transmitting power over long distances to counter high losses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IRE capacities should be kept less than 10MW per connection point to avoid power quality violations</a:t>
            </a:r>
          </a:p>
          <a:p>
            <a:r>
              <a:rPr lang="en-US" dirty="0"/>
              <a:t>.</a:t>
            </a:r>
            <a:r>
              <a:rPr lang="en-US" sz="2400" dirty="0"/>
              <a:t> In 2019 the ECB developed a standalone RE Grid Code;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due to increasing RE generation in the country,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It is currently undergoing promulgation</a:t>
            </a:r>
          </a:p>
        </p:txBody>
      </p:sp>
    </p:spTree>
    <p:extLst>
      <p:ext uri="{BB962C8B-B14F-4D97-AF65-F5344CB8AC3E}">
        <p14:creationId xmlns:p14="http://schemas.microsoft.com/office/powerpoint/2010/main" val="1420040714"/>
      </p:ext>
    </p:extLst>
  </p:cSld>
  <p:clrMapOvr>
    <a:masterClrMapping/>
  </p:clrMapOvr>
  <p:transition spd="med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8046-6663-A6E4-D954-97824F474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Technical Highlights - Challenges (2/2)</a:t>
            </a:r>
            <a:endParaRPr lang="en-NA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0B2B3F-B352-F7B1-8A92-81A5CE4C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400800"/>
            <a:ext cx="1981200" cy="365760"/>
          </a:xfrm>
        </p:spPr>
        <p:txBody>
          <a:bodyPr/>
          <a:lstStyle/>
          <a:p>
            <a:fld id="{944EB06C-4B4A-4D91-842D-3F19A82E525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27D840F-2196-F889-4A01-E3CC1EBA39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150088"/>
            <a:ext cx="8153400" cy="6553200"/>
          </a:xfrm>
        </p:spPr>
        <p:txBody>
          <a:bodyPr>
            <a:normAutofit/>
          </a:bodyPr>
          <a:lstStyle/>
          <a:p>
            <a:r>
              <a:rPr lang="en-US" sz="2400" dirty="0"/>
              <a:t>Variability and grid stability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RE variable power absorbed by BESS also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Cheap SAPP off-peak power purchased and stored in BESS for peak release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NP embarked on a 58MW/75MWh BESS project 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Funded by </a:t>
            </a:r>
            <a:r>
              <a:rPr lang="en-US" sz="2400" dirty="0" err="1">
                <a:solidFill>
                  <a:schemeClr val="tx1"/>
                </a:solidFill>
              </a:rPr>
              <a:t>KfW</a:t>
            </a:r>
            <a:r>
              <a:rPr lang="en-US" sz="2400" dirty="0">
                <a:solidFill>
                  <a:schemeClr val="tx1"/>
                </a:solidFill>
              </a:rPr>
              <a:t> and tendering is in progress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ECB developed storage framework including regulation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Licensing done using generation licensing</a:t>
            </a:r>
          </a:p>
          <a:p>
            <a:r>
              <a:rPr lang="en-US" sz="2400" dirty="0"/>
              <a:t>Quality of supply challenges for large plants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Issues of harmonics,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Sometimes need for expensive mitigatory equipment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774974"/>
      </p:ext>
    </p:extLst>
  </p:cSld>
  <p:clrMapOvr>
    <a:masterClrMapping/>
  </p:clrMapOvr>
  <p:transition spd="med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8046-6663-A6E4-D954-97824F474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Technical Highlights - Challenges (2/2)</a:t>
            </a:r>
            <a:endParaRPr lang="en-NA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0B2B3F-B352-F7B1-8A92-81A5CE4C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400800"/>
            <a:ext cx="1981200" cy="365760"/>
          </a:xfrm>
        </p:spPr>
        <p:txBody>
          <a:bodyPr/>
          <a:lstStyle/>
          <a:p>
            <a:fld id="{944EB06C-4B4A-4D91-842D-3F19A82E525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27D840F-2196-F889-4A01-E3CC1EBA39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150088"/>
            <a:ext cx="9448800" cy="6553200"/>
          </a:xfrm>
        </p:spPr>
        <p:txBody>
          <a:bodyPr>
            <a:normAutofit/>
          </a:bodyPr>
          <a:lstStyle/>
          <a:p>
            <a:r>
              <a:rPr lang="en-US" sz="2400" dirty="0"/>
              <a:t>Network technical constraints requiring detailed studies.</a:t>
            </a:r>
          </a:p>
          <a:p>
            <a:r>
              <a:rPr lang="en-US" sz="2400" dirty="0"/>
              <a:t>Capacity over-installation of plants by some IPPs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Installed capacity greater than Licensed capacity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Overcapacity energy pegged at NP tariff or forfeited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512511"/>
      </p:ext>
    </p:extLst>
  </p:cSld>
  <p:clrMapOvr>
    <a:masterClrMapping/>
  </p:clrMapOvr>
  <p:transition spd="med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8046-6663-A6E4-D954-97824F474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28600"/>
            <a:ext cx="8229600" cy="99060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Namibia National Integrated Resource Plan (NIRP) and RE</a:t>
            </a:r>
            <a:endParaRPr lang="en-NA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0B2B3F-B352-F7B1-8A92-81A5CE4C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400800"/>
            <a:ext cx="1981200" cy="365760"/>
          </a:xfrm>
        </p:spPr>
        <p:txBody>
          <a:bodyPr/>
          <a:lstStyle/>
          <a:p>
            <a:fld id="{944EB06C-4B4A-4D91-842D-3F19A82E525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BFF1C10-C3CF-2C5A-0645-29D74125B4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001000" cy="5137150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Namibia has just completed reviewing its NIRP</a:t>
            </a:r>
          </a:p>
          <a:p>
            <a:r>
              <a:rPr lang="en-US" dirty="0"/>
              <a:t>The Plan was approved by cabinet</a:t>
            </a:r>
            <a:r>
              <a:rPr lang="en-US" dirty="0">
                <a:latin typeface="+mn-lt"/>
              </a:rPr>
              <a:t> in October 2022</a:t>
            </a:r>
          </a:p>
          <a:p>
            <a:r>
              <a:rPr lang="en-US" dirty="0"/>
              <a:t>Line Minister to implement the Plan through ministerial determinations</a:t>
            </a:r>
          </a:p>
          <a:p>
            <a:r>
              <a:rPr lang="en-US" dirty="0"/>
              <a:t>Plan has several implementation scenarios</a:t>
            </a:r>
          </a:p>
          <a:p>
            <a:r>
              <a:rPr lang="en-US" dirty="0"/>
              <a:t>The  recommended scenario targets renewables to be 70% of the generation mix by 2030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828576"/>
      </p:ext>
    </p:extLst>
  </p:cSld>
  <p:clrMapOvr>
    <a:masterClrMapping/>
  </p:clrMapOvr>
  <p:transition spd="med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8046-6663-A6E4-D954-97824F474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+mn-lt"/>
              </a:rPr>
              <a:t>Omburu</a:t>
            </a:r>
            <a:r>
              <a:rPr lang="en-US" dirty="0">
                <a:latin typeface="+mn-lt"/>
              </a:rPr>
              <a:t> Solar PV Plant Highlights (1/3)</a:t>
            </a:r>
            <a:endParaRPr lang="en-NA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0B2B3F-B352-F7B1-8A92-81A5CE4C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400800"/>
            <a:ext cx="1981200" cy="365760"/>
          </a:xfrm>
        </p:spPr>
        <p:txBody>
          <a:bodyPr/>
          <a:lstStyle/>
          <a:p>
            <a:fld id="{944EB06C-4B4A-4D91-842D-3F19A82E525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BFF1C10-C3CF-2C5A-0645-29D74125B4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001000" cy="5137150"/>
          </a:xfrm>
        </p:spPr>
        <p:txBody>
          <a:bodyPr>
            <a:normAutofit/>
          </a:bodyPr>
          <a:lstStyle/>
          <a:p>
            <a:r>
              <a:rPr lang="en-US" sz="2400" dirty="0" err="1"/>
              <a:t>NamPower</a:t>
            </a:r>
            <a:r>
              <a:rPr lang="en-US" sz="2400" dirty="0"/>
              <a:t> applies for tariff reviews annually</a:t>
            </a:r>
          </a:p>
          <a:p>
            <a:r>
              <a:rPr lang="en-US" sz="2400" dirty="0"/>
              <a:t>Tariffs are cost reflective</a:t>
            </a:r>
          </a:p>
          <a:p>
            <a:r>
              <a:rPr lang="en-US" sz="2400" dirty="0"/>
              <a:t>Long Run Marginal Cost (LRMC) fund included in tariff for years when tariffs are very low</a:t>
            </a:r>
          </a:p>
          <a:p>
            <a:pPr lvl="2"/>
            <a:r>
              <a:rPr lang="en-US" sz="2400" dirty="0"/>
              <a:t>Meant to ensure smooth tariff path</a:t>
            </a:r>
          </a:p>
          <a:p>
            <a:pPr lvl="2"/>
            <a:r>
              <a:rPr lang="en-US" sz="2400" dirty="0"/>
              <a:t>Cushion customers from unexpected tariff hikes</a:t>
            </a:r>
          </a:p>
          <a:p>
            <a:r>
              <a:rPr lang="en-US" sz="2400" dirty="0"/>
              <a:t>LRMC ringfenced fund within NP</a:t>
            </a:r>
          </a:p>
          <a:p>
            <a:r>
              <a:rPr lang="en-US" sz="2400" dirty="0"/>
              <a:t>Regular reporting on it to the regulator</a:t>
            </a:r>
          </a:p>
          <a:p>
            <a:r>
              <a:rPr lang="en-US" sz="2400" dirty="0"/>
              <a:t>In 2020 N$500million of LRMC was allocated to NP for renewable energy plants</a:t>
            </a:r>
          </a:p>
        </p:txBody>
      </p:sp>
    </p:spTree>
    <p:extLst>
      <p:ext uri="{BB962C8B-B14F-4D97-AF65-F5344CB8AC3E}">
        <p14:creationId xmlns:p14="http://schemas.microsoft.com/office/powerpoint/2010/main" val="1749062940"/>
      </p:ext>
    </p:extLst>
  </p:cSld>
  <p:clrMapOvr>
    <a:masterClrMapping/>
  </p:clrMapOvr>
  <p:transition spd="med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8046-6663-A6E4-D954-97824F474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+mn-lt"/>
              </a:rPr>
              <a:t>Omburu</a:t>
            </a:r>
            <a:r>
              <a:rPr lang="en-US" dirty="0">
                <a:latin typeface="+mn-lt"/>
              </a:rPr>
              <a:t> Solar PV Plant Highlights (2/3)</a:t>
            </a:r>
            <a:endParaRPr lang="en-NA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0B2B3F-B352-F7B1-8A92-81A5CE4C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400800"/>
            <a:ext cx="1981200" cy="365760"/>
          </a:xfrm>
        </p:spPr>
        <p:txBody>
          <a:bodyPr/>
          <a:lstStyle/>
          <a:p>
            <a:fld id="{944EB06C-4B4A-4D91-842D-3F19A82E525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BFF1C10-C3CF-2C5A-0645-29D74125B4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001000" cy="57912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In line with the National Integrated Resource Plan (NIRP) 2016, the Minister of Mines and Energy issued a Ministerial Determination for generation projects for 220MW </a:t>
            </a:r>
          </a:p>
          <a:p>
            <a:r>
              <a:rPr lang="en-US" sz="2800" dirty="0"/>
              <a:t>NP was allocated 150MW and IPPs 70MW</a:t>
            </a:r>
          </a:p>
          <a:p>
            <a:r>
              <a:rPr lang="en-US" sz="2800" dirty="0"/>
              <a:t>NP’s basket of projects amounting to 150MW included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20MWp Solar PV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40 MW Wind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40MW Biomass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50MW HFO</a:t>
            </a:r>
          </a:p>
          <a:p>
            <a:r>
              <a:rPr lang="en-US" sz="2800" dirty="0"/>
              <a:t>The ECB released N$500million from LRMC Fund for some of the above projects</a:t>
            </a:r>
          </a:p>
          <a:p>
            <a:r>
              <a:rPr lang="en-US" sz="2800" dirty="0" err="1"/>
              <a:t>Omburu</a:t>
            </a:r>
            <a:r>
              <a:rPr lang="en-US" sz="2800" dirty="0"/>
              <a:t> 20MW solar PV plant was one of the beneficiaries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Allocated N$342million and balance N$158million to wind project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sz="2100" dirty="0"/>
              <a:t>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010862"/>
      </p:ext>
    </p:extLst>
  </p:cSld>
  <p:clrMapOvr>
    <a:masterClrMapping/>
  </p:clrMapOvr>
  <p:transition spd="med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8046-6663-A6E4-D954-97824F474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TABLE OF CONTENT</a:t>
            </a:r>
            <a:endParaRPr lang="en-NA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0B2B3F-B352-F7B1-8A92-81A5CE4C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06C-4B4A-4D91-842D-3F19A82E525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BFF1C10-C3CF-2C5A-0645-29D74125B4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534400" cy="5137150"/>
          </a:xfrm>
        </p:spPr>
        <p:txBody>
          <a:bodyPr>
            <a:normAutofit/>
          </a:bodyPr>
          <a:lstStyle/>
          <a:p>
            <a:r>
              <a:rPr lang="en-US" sz="2400" dirty="0"/>
              <a:t>Introduction</a:t>
            </a:r>
          </a:p>
          <a:p>
            <a:r>
              <a:rPr lang="en-US" sz="2400" dirty="0"/>
              <a:t>Renewable Energy (RE) Challenges and options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Licensing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Economic and financial issues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Technical Issues</a:t>
            </a:r>
          </a:p>
          <a:p>
            <a:r>
              <a:rPr lang="en-US" sz="2400" dirty="0" err="1"/>
              <a:t>Omburu</a:t>
            </a:r>
            <a:r>
              <a:rPr lang="en-US" sz="2400" dirty="0"/>
              <a:t> Solar PV Plant Highlights</a:t>
            </a:r>
          </a:p>
          <a:p>
            <a:r>
              <a:rPr lang="en-US" sz="24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171971302"/>
      </p:ext>
    </p:extLst>
  </p:cSld>
  <p:clrMapOvr>
    <a:masterClrMapping/>
  </p:clrMapOvr>
  <p:transition spd="med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8046-6663-A6E4-D954-97824F474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+mn-lt"/>
              </a:rPr>
              <a:t>Omburu</a:t>
            </a:r>
            <a:r>
              <a:rPr lang="en-US" dirty="0">
                <a:latin typeface="+mn-lt"/>
              </a:rPr>
              <a:t> Solar PV Plant Highlights (3/3)</a:t>
            </a:r>
            <a:endParaRPr lang="en-NA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0B2B3F-B352-F7B1-8A92-81A5CE4C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400800"/>
            <a:ext cx="1981200" cy="365760"/>
          </a:xfrm>
        </p:spPr>
        <p:txBody>
          <a:bodyPr/>
          <a:lstStyle/>
          <a:p>
            <a:fld id="{944EB06C-4B4A-4D91-842D-3F19A82E525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BFF1C10-C3CF-2C5A-0645-29D74125B4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001000" cy="5137150"/>
          </a:xfrm>
        </p:spPr>
        <p:txBody>
          <a:bodyPr>
            <a:normAutofit/>
          </a:bodyPr>
          <a:lstStyle/>
          <a:p>
            <a:r>
              <a:rPr lang="en-US" sz="2400" dirty="0"/>
              <a:t>The 20MW solar PV plant is located near </a:t>
            </a:r>
            <a:r>
              <a:rPr lang="en-US" sz="2400" dirty="0" err="1"/>
              <a:t>Omburu</a:t>
            </a:r>
            <a:r>
              <a:rPr lang="en-US" sz="2400" dirty="0"/>
              <a:t> substation hence its name </a:t>
            </a:r>
            <a:r>
              <a:rPr lang="en-US" sz="2400" dirty="0" err="1"/>
              <a:t>Omburu</a:t>
            </a:r>
            <a:r>
              <a:rPr lang="en-US" sz="2400" dirty="0"/>
              <a:t> </a:t>
            </a:r>
          </a:p>
          <a:p>
            <a:r>
              <a:rPr lang="en-US" sz="2400" dirty="0"/>
              <a:t>Construction started in March 2021</a:t>
            </a:r>
          </a:p>
          <a:p>
            <a:r>
              <a:rPr lang="en-US" sz="2400" dirty="0"/>
              <a:t>Project completion was in June 2022</a:t>
            </a:r>
          </a:p>
          <a:p>
            <a:r>
              <a:rPr lang="en-US" sz="2400" dirty="0"/>
              <a:t>Total cost of project was N$342million</a:t>
            </a:r>
          </a:p>
          <a:p>
            <a:r>
              <a:rPr lang="en-US" sz="2400" dirty="0"/>
              <a:t>Benefits to the customer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Customer funded hence no return to </a:t>
            </a:r>
            <a:r>
              <a:rPr lang="en-US" sz="2400" dirty="0" err="1">
                <a:solidFill>
                  <a:schemeClr val="tx1"/>
                </a:solidFill>
              </a:rPr>
              <a:t>NamPower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Reduced overall tariff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353224"/>
      </p:ext>
    </p:extLst>
  </p:cSld>
  <p:clrMapOvr>
    <a:masterClrMapping/>
  </p:clrMapOvr>
  <p:transition spd="med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8046-6663-A6E4-D954-97824F474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Conclusion</a:t>
            </a:r>
            <a:endParaRPr lang="en-NA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0B2B3F-B352-F7B1-8A92-81A5CE4C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06C-4B4A-4D91-842D-3F19A82E525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BFF1C10-C3CF-2C5A-0645-29D74125B4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001000" cy="4984750"/>
          </a:xfrm>
        </p:spPr>
        <p:txBody>
          <a:bodyPr/>
          <a:lstStyle/>
          <a:p>
            <a:r>
              <a:rPr lang="en-US" sz="2400" dirty="0"/>
              <a:t>Namibia has a clear RE roadmap</a:t>
            </a:r>
          </a:p>
          <a:p>
            <a:r>
              <a:rPr lang="en-US" sz="2400" dirty="0"/>
              <a:t>RE Regulatory tools are in place</a:t>
            </a:r>
          </a:p>
          <a:p>
            <a:r>
              <a:rPr lang="en-US" sz="2400" dirty="0"/>
              <a:t>RE forms part of the energy mix in the NIRP</a:t>
            </a:r>
          </a:p>
          <a:p>
            <a:r>
              <a:rPr lang="en-US" sz="2400" dirty="0"/>
              <a:t>Innovative RE Integration always being sought</a:t>
            </a:r>
          </a:p>
          <a:p>
            <a:r>
              <a:rPr lang="en-US" sz="2400" dirty="0"/>
              <a:t>Through the reform and development of the Modified Single Buyer (MSB) model, about 450MW of RE equivalent capacity can be developed by Private Sector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023007"/>
      </p:ext>
    </p:extLst>
  </p:cSld>
  <p:clrMapOvr>
    <a:masterClrMapping/>
  </p:clrMapOvr>
  <p:transition spd="med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06C-4B4A-4D91-842D-3F19A82E525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001000" cy="4937760"/>
          </a:xfrm>
        </p:spPr>
        <p:txBody>
          <a:bodyPr>
            <a:normAutofit/>
          </a:bodyPr>
          <a:lstStyle/>
          <a:p>
            <a:pPr algn="ctr"/>
            <a:endParaRPr lang="en-US" sz="4000" dirty="0"/>
          </a:p>
          <a:p>
            <a:pPr algn="ctr"/>
            <a:endParaRPr lang="en-US" sz="4000" dirty="0"/>
          </a:p>
          <a:p>
            <a:pPr marL="0" indent="0" algn="ctr">
              <a:buNone/>
            </a:pPr>
            <a:r>
              <a:rPr lang="en-US" sz="4000" dirty="0">
                <a:cs typeface="Arial" panose="020B0604020202020204" pitchFamily="34" charset="0"/>
              </a:rPr>
              <a:t>Thank you! </a:t>
            </a:r>
          </a:p>
        </p:txBody>
      </p:sp>
    </p:spTree>
  </p:cSld>
  <p:clrMapOvr>
    <a:masterClrMapping/>
  </p:clrMapOvr>
  <p:transition spd="med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Electricity Control Board - Mandate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06C-4B4A-4D91-842D-3F19A82E525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FFA7C45-CE43-34E0-4843-6F7CABB3574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001000" cy="513715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800" dirty="0"/>
              <a:t>Derived from the Electricity Act no 4, of 2007, Section 3 sub section (1)</a:t>
            </a:r>
          </a:p>
          <a:p>
            <a:pPr lvl="1">
              <a:defRPr/>
            </a:pPr>
            <a:r>
              <a:rPr lang="en-US" sz="2500" dirty="0"/>
              <a:t>to exercise control over and regulate the provision, use and consumption of electricity in Namibia.</a:t>
            </a:r>
          </a:p>
          <a:p>
            <a:pPr lvl="1">
              <a:defRPr/>
            </a:pPr>
            <a:r>
              <a:rPr lang="en-US" sz="2500" dirty="0"/>
              <a:t>to oversee the efficient functioning and development of the electricity industry and security of electricity provision.</a:t>
            </a:r>
          </a:p>
          <a:p>
            <a:pPr lvl="1">
              <a:defRPr/>
            </a:pPr>
            <a:r>
              <a:rPr lang="en-US" sz="2500" dirty="0"/>
              <a:t>to ensure the efficient provision of electricity</a:t>
            </a:r>
          </a:p>
          <a:p>
            <a:pPr lvl="1">
              <a:defRPr/>
            </a:pPr>
            <a:r>
              <a:rPr lang="en-US" sz="2500" dirty="0"/>
              <a:t>to ensure a competitive environment in the electricity industry in Namibia with such restrictions as may be necessary for the security of electricity provision and other public interest</a:t>
            </a:r>
          </a:p>
          <a:p>
            <a:pPr lvl="1">
              <a:defRPr/>
            </a:pPr>
            <a:r>
              <a:rPr lang="en-US" sz="2500" dirty="0"/>
              <a:t>to promote private sector investment in the electricity industry</a:t>
            </a:r>
          </a:p>
          <a:p>
            <a:pPr>
              <a:defRPr/>
            </a:pPr>
            <a:r>
              <a:rPr lang="en-US" sz="2800" dirty="0"/>
              <a:t>In accordance with prevailing Government Policies.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896178"/>
      </p:ext>
    </p:extLst>
  </p:cSld>
  <p:clrMapOvr>
    <a:masterClrMapping/>
  </p:clrMapOvr>
  <p:transition spd="med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2C562-82E7-4EB3-9556-52991CE8D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+mn-lt"/>
              </a:rPr>
              <a:t> </a:t>
            </a:r>
            <a:br>
              <a:rPr lang="en-US" sz="3200" b="1" dirty="0">
                <a:latin typeface="+mn-lt"/>
              </a:rPr>
            </a:br>
            <a:br>
              <a:rPr lang="en-US" sz="3200" b="1" dirty="0">
                <a:latin typeface="+mn-lt"/>
              </a:rPr>
            </a:br>
            <a:r>
              <a:rPr lang="en-US" sz="3600" b="1" dirty="0">
                <a:latin typeface="+mn-lt"/>
              </a:rPr>
              <a:t>Core Regulatory Areas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EB16A7-705A-425D-97AB-A59592E84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06C-4B4A-4D91-842D-3F19A82E525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57B6E03-DAD1-286B-671D-AFBC55EA616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001000" cy="513715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sz="2800" dirty="0"/>
              <a:t>Technical Regulation</a:t>
            </a:r>
          </a:p>
          <a:p>
            <a:pPr lvl="1" algn="just">
              <a:defRPr/>
            </a:pPr>
            <a:r>
              <a:rPr lang="en-US" sz="2400" dirty="0"/>
              <a:t>Ensure technical compliance of licensees</a:t>
            </a:r>
          </a:p>
          <a:p>
            <a:pPr lvl="1" algn="just">
              <a:defRPr/>
            </a:pPr>
            <a:r>
              <a:rPr lang="en-US" sz="2400" dirty="0"/>
              <a:t>Technical / Infrastructure standards development and implementation </a:t>
            </a:r>
          </a:p>
          <a:p>
            <a:pPr lvl="1" algn="just">
              <a:defRPr/>
            </a:pPr>
            <a:r>
              <a:rPr lang="en-US" sz="2400" dirty="0"/>
              <a:t>Technical compliance audits and inspections</a:t>
            </a:r>
          </a:p>
          <a:p>
            <a:pPr algn="just">
              <a:defRPr/>
            </a:pPr>
            <a:r>
              <a:rPr lang="en-US" sz="2800" dirty="0"/>
              <a:t>Economic Regulation</a:t>
            </a:r>
          </a:p>
          <a:p>
            <a:pPr lvl="1" algn="just">
              <a:defRPr/>
            </a:pPr>
            <a:r>
              <a:rPr lang="en-US" sz="2400" dirty="0"/>
              <a:t>Tariffs setting and approval </a:t>
            </a:r>
          </a:p>
          <a:p>
            <a:pPr lvl="1" algn="just">
              <a:defRPr/>
            </a:pPr>
            <a:r>
              <a:rPr lang="en-US" sz="2400" dirty="0"/>
              <a:t>Financial viability and sustainability of the ESI   </a:t>
            </a:r>
          </a:p>
          <a:p>
            <a:pPr algn="just">
              <a:defRPr/>
            </a:pPr>
            <a:r>
              <a:rPr lang="en-US" sz="2800" dirty="0"/>
              <a:t>Licensing</a:t>
            </a:r>
          </a:p>
          <a:p>
            <a:pPr lvl="1" algn="just">
              <a:defRPr/>
            </a:pPr>
            <a:r>
              <a:rPr lang="en-US" sz="2400" dirty="0"/>
              <a:t>Oversight and approval of Generation, Transmission and Distribution infrastructure projects</a:t>
            </a:r>
          </a:p>
          <a:p>
            <a:pPr lvl="1" algn="just">
              <a:defRPr/>
            </a:pPr>
            <a:r>
              <a:rPr lang="en-US" sz="2400" dirty="0"/>
              <a:t>Issue, amend, transfer, maintain and cancel licenses</a:t>
            </a:r>
          </a:p>
        </p:txBody>
      </p:sp>
    </p:spTree>
    <p:extLst>
      <p:ext uri="{BB962C8B-B14F-4D97-AF65-F5344CB8AC3E}">
        <p14:creationId xmlns:p14="http://schemas.microsoft.com/office/powerpoint/2010/main" val="2159352568"/>
      </p:ext>
    </p:extLst>
  </p:cSld>
  <p:clrMapOvr>
    <a:masterClrMapping/>
  </p:clrMapOvr>
  <p:transition spd="med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8046-6663-A6E4-D954-97824F474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Regulatory Tools</a:t>
            </a:r>
            <a:endParaRPr lang="en-NA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0B2B3F-B352-F7B1-8A92-81A5CE4C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400800"/>
            <a:ext cx="1981200" cy="365760"/>
          </a:xfrm>
        </p:spPr>
        <p:txBody>
          <a:bodyPr/>
          <a:lstStyle/>
          <a:p>
            <a:fld id="{944EB06C-4B4A-4D91-842D-3F19A82E525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BFF1C10-C3CF-2C5A-0645-29D74125B4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001000" cy="51371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Electricity Regulations: Administrative</a:t>
            </a:r>
          </a:p>
          <a:p>
            <a:r>
              <a:rPr lang="en-US" dirty="0"/>
              <a:t>Transmission and Distribution Grid Codes</a:t>
            </a:r>
          </a:p>
          <a:p>
            <a:r>
              <a:rPr lang="en-US" dirty="0"/>
              <a:t>Renewable Energy Grid Code (under promulgation)</a:t>
            </a:r>
          </a:p>
          <a:p>
            <a:r>
              <a:rPr lang="en-US" dirty="0"/>
              <a:t>Safety Code</a:t>
            </a:r>
          </a:p>
          <a:p>
            <a:r>
              <a:rPr lang="en-US" dirty="0"/>
              <a:t>Quality of Supply and Service Standards</a:t>
            </a:r>
          </a:p>
          <a:p>
            <a:r>
              <a:rPr lang="en-US" dirty="0"/>
              <a:t>Performance Framework</a:t>
            </a:r>
          </a:p>
          <a:p>
            <a:r>
              <a:rPr lang="en-US" dirty="0"/>
              <a:t>Technical Rules</a:t>
            </a:r>
          </a:p>
          <a:p>
            <a:r>
              <a:rPr lang="en-US" dirty="0"/>
              <a:t>Economic rules</a:t>
            </a:r>
          </a:p>
          <a:p>
            <a:r>
              <a:rPr lang="en-US" dirty="0"/>
              <a:t>Net Metering Rules</a:t>
            </a:r>
          </a:p>
          <a:p>
            <a:r>
              <a:rPr lang="en-US" dirty="0"/>
              <a:t>Distribution Infrastructure Standards</a:t>
            </a:r>
          </a:p>
          <a:p>
            <a:r>
              <a:rPr lang="en-US" dirty="0"/>
              <a:t>Low Voltage Electrical Installations and Wiring Standards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505573"/>
      </p:ext>
    </p:extLst>
  </p:cSld>
  <p:clrMapOvr>
    <a:masterClrMapping/>
  </p:clrMapOvr>
  <p:transition spd="med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7214191" cy="51435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Namibian ESI Market Structure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47" y="1219200"/>
            <a:ext cx="737662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660389"/>
      </p:ext>
    </p:extLst>
  </p:cSld>
  <p:clrMapOvr>
    <a:masterClrMapping/>
  </p:clrMapOvr>
  <p:transition spd="med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8046-6663-A6E4-D954-97824F474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9906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Namibia Solar and Wind Resources</a:t>
            </a:r>
            <a:endParaRPr lang="en-NA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0B2B3F-B352-F7B1-8A92-81A5CE4C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B06C-4B4A-4D91-842D-3F19A82E525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2" descr="Image result for solar resource in namibia">
            <a:extLst>
              <a:ext uri="{FF2B5EF4-FFF2-40B4-BE49-F238E27FC236}">
                <a16:creationId xmlns:a16="http://schemas.microsoft.com/office/drawing/2014/main" id="{0223B9D2-0FF8-8900-7C68-6EB85A4F2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062890" cy="406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BE5082-9913-24F1-739C-CD4AFD887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7313" y="2133600"/>
            <a:ext cx="4122198" cy="37338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E33A2D-A93A-98E9-61AC-EB10F3713D9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937760"/>
          </a:xfrm>
        </p:spPr>
        <p:txBody>
          <a:bodyPr/>
          <a:lstStyle/>
          <a:p>
            <a:r>
              <a:rPr lang="en-US" dirty="0"/>
              <a:t>Namibia is blessed with abundant RE resources</a:t>
            </a:r>
            <a:endParaRPr lang="en-NA" dirty="0"/>
          </a:p>
        </p:txBody>
      </p:sp>
    </p:spTree>
    <p:extLst>
      <p:ext uri="{BB962C8B-B14F-4D97-AF65-F5344CB8AC3E}">
        <p14:creationId xmlns:p14="http://schemas.microsoft.com/office/powerpoint/2010/main" val="2100043684"/>
      </p:ext>
    </p:extLst>
  </p:cSld>
  <p:clrMapOvr>
    <a:masterClrMapping/>
  </p:clrMapOvr>
  <p:transition spd="med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8046-6663-A6E4-D954-97824F474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RE Plants Map Location Namibia</a:t>
            </a:r>
            <a:endParaRPr lang="en-NA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0B2B3F-B352-F7B1-8A92-81A5CE4C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400800"/>
            <a:ext cx="1981200" cy="365760"/>
          </a:xfrm>
        </p:spPr>
        <p:txBody>
          <a:bodyPr/>
          <a:lstStyle/>
          <a:p>
            <a:fld id="{944EB06C-4B4A-4D91-842D-3F19A82E525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DA3A52-4AAA-474D-8B1A-423DE7B01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38518"/>
            <a:ext cx="7391400" cy="506228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C599D62-69F2-EDA8-AED8-15C2F1D1EDB1}"/>
              </a:ext>
            </a:extLst>
          </p:cNvPr>
          <p:cNvSpPr/>
          <p:nvPr/>
        </p:nvSpPr>
        <p:spPr>
          <a:xfrm>
            <a:off x="1981200" y="3200400"/>
            <a:ext cx="4572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20</a:t>
            </a:r>
            <a:endParaRPr lang="en-NA" sz="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300ECF-316F-2DE8-31AC-BED01CD8791A}"/>
              </a:ext>
            </a:extLst>
          </p:cNvPr>
          <p:cNvSpPr/>
          <p:nvPr/>
        </p:nvSpPr>
        <p:spPr>
          <a:xfrm>
            <a:off x="4038600" y="6219515"/>
            <a:ext cx="3810000" cy="16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 20   NP </a:t>
            </a:r>
            <a:r>
              <a:rPr lang="en-US" sz="1100" dirty="0" err="1"/>
              <a:t>Omburu</a:t>
            </a:r>
            <a:r>
              <a:rPr lang="en-US" sz="1100" dirty="0"/>
              <a:t>  Plant               Solar        20MW    </a:t>
            </a:r>
            <a:r>
              <a:rPr lang="en-US" sz="1100" dirty="0" err="1"/>
              <a:t>Omaruru</a:t>
            </a:r>
            <a:endParaRPr lang="en-NA" sz="1100" dirty="0"/>
          </a:p>
        </p:txBody>
      </p:sp>
    </p:spTree>
    <p:extLst>
      <p:ext uri="{BB962C8B-B14F-4D97-AF65-F5344CB8AC3E}">
        <p14:creationId xmlns:p14="http://schemas.microsoft.com/office/powerpoint/2010/main" val="4019538394"/>
      </p:ext>
    </p:extLst>
  </p:cSld>
  <p:clrMapOvr>
    <a:masterClrMapping/>
  </p:clrMapOvr>
  <p:transition spd="med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8046-6663-A6E4-D954-97824F474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Licensing Highlights (1/2)</a:t>
            </a:r>
            <a:endParaRPr lang="en-NA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0B2B3F-B352-F7B1-8A92-81A5CE4C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400800"/>
            <a:ext cx="1981200" cy="365760"/>
          </a:xfrm>
        </p:spPr>
        <p:txBody>
          <a:bodyPr/>
          <a:lstStyle/>
          <a:p>
            <a:fld id="{944EB06C-4B4A-4D91-842D-3F19A82E525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BFF1C10-C3CF-2C5A-0645-29D74125B4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001000" cy="513715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Licensing one of the core functions of the ECB</a:t>
            </a:r>
          </a:p>
          <a:p>
            <a:pPr lvl="1"/>
            <a:r>
              <a:rPr lang="en-US" dirty="0"/>
              <a:t>Cross-cutting over all departments</a:t>
            </a:r>
          </a:p>
          <a:p>
            <a:pPr lvl="1"/>
            <a:r>
              <a:rPr lang="en-US" dirty="0"/>
              <a:t>Includes renewables and off-grids</a:t>
            </a:r>
          </a:p>
          <a:p>
            <a:r>
              <a:rPr lang="en-US" b="1" dirty="0"/>
              <a:t>Legislation: Electricity Act No 4 of 2007</a:t>
            </a:r>
          </a:p>
          <a:p>
            <a:pPr lvl="1"/>
            <a:r>
              <a:rPr lang="en-US" dirty="0"/>
              <a:t>In accordance with the Electricity Act, Act No 4 of 2007, section 17, no person may establish or conduct any generation, trading, transmission, supply, distribution, import or export of electricity without a licence (unless formally exempted under the Act)</a:t>
            </a:r>
          </a:p>
          <a:p>
            <a:pPr lvl="1"/>
            <a:r>
              <a:rPr lang="en-US" dirty="0"/>
              <a:t>Despite section 17, </a:t>
            </a:r>
          </a:p>
          <a:p>
            <a:pPr lvl="2"/>
            <a:r>
              <a:rPr lang="en-US" dirty="0"/>
              <a:t>a license is not required if a generating plant has an installed capacity of less than 500 kVA, generates electricity exclusively for own consumption </a:t>
            </a:r>
          </a:p>
          <a:p>
            <a:r>
              <a:rPr lang="en-US" b="1" dirty="0"/>
              <a:t>Electricity regulations: Administrative, 2007 </a:t>
            </a:r>
          </a:p>
          <a:p>
            <a:pPr lvl="1"/>
            <a:r>
              <a:rPr lang="en-US" dirty="0"/>
              <a:t>Applications for issue, renewal, amendment and transfer of licence</a:t>
            </a:r>
          </a:p>
          <a:p>
            <a:pPr lvl="1"/>
            <a:r>
              <a:rPr lang="en-US" dirty="0"/>
              <a:t>Application for exemption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Objections</a:t>
            </a:r>
          </a:p>
          <a:p>
            <a:pPr lvl="1"/>
            <a:r>
              <a:rPr lang="en-US" dirty="0"/>
              <a:t>Fees for issue, renewal, amendment and transfer of licence or exemption</a:t>
            </a:r>
          </a:p>
          <a:p>
            <a:pPr lvl="1"/>
            <a:r>
              <a:rPr lang="en-US" dirty="0"/>
              <a:t>Register of licence and other information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743910"/>
      </p:ext>
    </p:extLst>
  </p:cSld>
  <p:clrMapOvr>
    <a:masterClrMapping/>
  </p:clrMapOvr>
  <p:transition spd="med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192CD96E483C44AA92F1547FBA7726" ma:contentTypeVersion="14" ma:contentTypeDescription="Create a new document." ma:contentTypeScope="" ma:versionID="a9a17dc94c276894a0d0b0e25beca355">
  <xsd:schema xmlns:xsd="http://www.w3.org/2001/XMLSchema" xmlns:xs="http://www.w3.org/2001/XMLSchema" xmlns:p="http://schemas.microsoft.com/office/2006/metadata/properties" xmlns:ns3="b36e9181-45cd-4dd6-9a04-3ef7cb2a93cd" xmlns:ns4="a2496519-df2c-4ad7-beca-0fd18c339d43" targetNamespace="http://schemas.microsoft.com/office/2006/metadata/properties" ma:root="true" ma:fieldsID="3cd338950a0b6c6b8fe44441df5cd677" ns3:_="" ns4:_="">
    <xsd:import namespace="b36e9181-45cd-4dd6-9a04-3ef7cb2a93cd"/>
    <xsd:import namespace="a2496519-df2c-4ad7-beca-0fd18c339d4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6e9181-45cd-4dd6-9a04-3ef7cb2a93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496519-df2c-4ad7-beca-0fd18c339d4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83E75A-05FA-47C5-A486-35CC0033F3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6e9181-45cd-4dd6-9a04-3ef7cb2a93cd"/>
    <ds:schemaRef ds:uri="a2496519-df2c-4ad7-beca-0fd18c339d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9A0B1B-E116-45F0-84A3-EC64488BA3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73A246-7FD7-4922-9F0D-41D1D4A3E858}">
  <ds:schemaRefs>
    <ds:schemaRef ds:uri="b36e9181-45cd-4dd6-9a04-3ef7cb2a93cd"/>
    <ds:schemaRef ds:uri="http://purl.org/dc/dcmitype/"/>
    <ds:schemaRef ds:uri="http://schemas.microsoft.com/office/infopath/2007/PartnerControls"/>
    <ds:schemaRef ds:uri="a2496519-df2c-4ad7-beca-0fd18c339d43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18926</TotalTime>
  <Words>1215</Words>
  <Application>Microsoft Office PowerPoint</Application>
  <PresentationFormat>On-screen Show (4:3)</PresentationFormat>
  <Paragraphs>232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Bookman Old Style</vt:lpstr>
      <vt:lpstr>Calibri</vt:lpstr>
      <vt:lpstr>Century Gothic</vt:lpstr>
      <vt:lpstr>Gill Sans MT</vt:lpstr>
      <vt:lpstr>Gill Sans MT (Body)</vt:lpstr>
      <vt:lpstr>Wingdings</vt:lpstr>
      <vt:lpstr>Wingdings 3</vt:lpstr>
      <vt:lpstr>Origin</vt:lpstr>
      <vt:lpstr>Regulation of Renewable Energy (RE): Challenges and Options  </vt:lpstr>
      <vt:lpstr>TABLE OF CONTENT</vt:lpstr>
      <vt:lpstr>Electricity Control Board - Mandate</vt:lpstr>
      <vt:lpstr>   Core Regulatory Areas</vt:lpstr>
      <vt:lpstr>Regulatory Tools</vt:lpstr>
      <vt:lpstr>Namibian ESI Market Structure</vt:lpstr>
      <vt:lpstr>Namibia Solar and Wind Resources</vt:lpstr>
      <vt:lpstr>RE Plants Map Location Namibia</vt:lpstr>
      <vt:lpstr>Licensing Highlights (1/2)</vt:lpstr>
      <vt:lpstr>Licensing Highlights (1/2)</vt:lpstr>
      <vt:lpstr>Generation Licenses Issued to date </vt:lpstr>
      <vt:lpstr>Tariff Highlights (1/2)</vt:lpstr>
      <vt:lpstr>Tariff highlights (2/2)</vt:lpstr>
      <vt:lpstr>Technical Highlights (1/2)</vt:lpstr>
      <vt:lpstr>Technical Highlights - Challenges (2/2)</vt:lpstr>
      <vt:lpstr>Technical Highlights - Challenges (2/2)</vt:lpstr>
      <vt:lpstr>Namibia National Integrated Resource Plan (NIRP) and RE</vt:lpstr>
      <vt:lpstr>Omburu Solar PV Plant Highlights (1/3)</vt:lpstr>
      <vt:lpstr>Omburu Solar PV Plant Highlights (2/3)</vt:lpstr>
      <vt:lpstr>Omburu Solar PV Plant Highlights (3/3)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Rojas Manyame</cp:lastModifiedBy>
  <cp:revision>663</cp:revision>
  <cp:lastPrinted>2022-12-09T15:05:09Z</cp:lastPrinted>
  <dcterms:created xsi:type="dcterms:W3CDTF">2013-04-21T23:59:02Z</dcterms:created>
  <dcterms:modified xsi:type="dcterms:W3CDTF">2022-12-14T12:16:53Z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0x010100DC192CD96E483C44AA92F1547FBA7726</vt:lpwstr>
  </property>
</Properties>
</file>