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7"/>
  </p:notesMasterIdLst>
  <p:sldIdLst>
    <p:sldId id="283" r:id="rId5"/>
    <p:sldId id="284" r:id="rId6"/>
    <p:sldId id="285" r:id="rId7"/>
    <p:sldId id="288" r:id="rId8"/>
    <p:sldId id="292" r:id="rId9"/>
    <p:sldId id="290" r:id="rId10"/>
    <p:sldId id="259" r:id="rId11"/>
    <p:sldId id="260" r:id="rId12"/>
    <p:sldId id="262" r:id="rId13"/>
    <p:sldId id="279" r:id="rId14"/>
    <p:sldId id="263" r:id="rId15"/>
    <p:sldId id="297" r:id="rId16"/>
    <p:sldId id="278" r:id="rId17"/>
    <p:sldId id="298" r:id="rId18"/>
    <p:sldId id="280" r:id="rId19"/>
    <p:sldId id="299" r:id="rId20"/>
    <p:sldId id="265" r:id="rId21"/>
    <p:sldId id="268" r:id="rId22"/>
    <p:sldId id="269" r:id="rId23"/>
    <p:sldId id="270" r:id="rId24"/>
    <p:sldId id="271" r:id="rId25"/>
    <p:sldId id="28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o bulles" initials="mb" lastIdx="1" clrIdx="0">
    <p:extLst>
      <p:ext uri="{19B8F6BF-5375-455C-9EA6-DF929625EA0E}">
        <p15:presenceInfo xmlns:p15="http://schemas.microsoft.com/office/powerpoint/2012/main" userId="9279e7f2c3cfb3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20F"/>
    <a:srgbClr val="1F401F"/>
    <a:srgbClr val="F6F6F6"/>
    <a:srgbClr val="E55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D945A-94C4-42A3-BC4C-B02E733EC4A4}" type="datetimeFigureOut">
              <a:rPr lang="pt-PT" smtClean="0"/>
              <a:t>14/12/2022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8C1CD-63D6-49AE-A74A-5CFC26ACBE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71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8C1CD-63D6-49AE-A74A-5CFC26ACBE66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855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A33BD-E9D3-45DF-908C-3C70B7306E5F}" type="datetime1">
              <a:rPr lang="pt-PT" smtClean="0"/>
              <a:t>14/12/2022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128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8F4-BAE3-4DAC-810D-0502EE3FE8B4}" type="datetime1">
              <a:rPr lang="pt-PT" smtClean="0"/>
              <a:t>14/12/2022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968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8BF4-70AF-4E76-BEFE-A2DF94AD606A}" type="datetime1">
              <a:rPr lang="pt-PT" smtClean="0"/>
              <a:t>14/12/2022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687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6F8B-848A-4E23-B96B-801F1A41E56F}" type="datetime1">
              <a:rPr lang="pt-PT" smtClean="0"/>
              <a:t>14/12/2022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343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4732D-0AA7-40A9-B46F-7EBE9CCB62DA}" type="datetime1">
              <a:rPr lang="pt-PT" smtClean="0"/>
              <a:t>14/12/2022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548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0C254-2711-4205-8043-C461A142C9F0}" type="datetime1">
              <a:rPr lang="pt-PT" smtClean="0"/>
              <a:t>14/12/2022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58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DFEE-A0C0-40F2-AAC7-C286BD4828AD}" type="datetime1">
              <a:rPr lang="pt-PT" smtClean="0"/>
              <a:t>14/12/2022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3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4C31-98D0-449C-83BB-9413364BD6D2}" type="datetime1">
              <a:rPr lang="pt-PT" smtClean="0"/>
              <a:t>14/12/2022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955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1D9-1625-42A8-84BA-2353A5CAA112}" type="datetime1">
              <a:rPr lang="pt-PT" smtClean="0"/>
              <a:t>14/12/2022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474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B5F4-5ACB-4E0F-BA62-276CC15DCD33}" type="datetime1">
              <a:rPr lang="pt-PT" smtClean="0"/>
              <a:t>14/12/2022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441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B192E-C0E1-44E2-A7FB-401B68324DC1}" type="datetime1">
              <a:rPr lang="pt-PT" smtClean="0"/>
              <a:t>14/12/2022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774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80DA-3F13-4330-AF61-B0DCF8480EF4}" type="datetime1">
              <a:rPr lang="pt-PT" smtClean="0"/>
              <a:t>14/12/2022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81B9C-829A-4641-95E7-DF01E0240BA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44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13.png"/><Relationship Id="rId9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.jpe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.jpe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12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6.png"/><Relationship Id="rId5" Type="http://schemas.openxmlformats.org/officeDocument/2006/relationships/image" Target="../media/image27.png"/><Relationship Id="rId10" Type="http://schemas.openxmlformats.org/officeDocument/2006/relationships/image" Target="../media/image25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Relationship Id="rId1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2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.jpe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.jpe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.jpe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.jpe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993653"/>
            <a:ext cx="12192000" cy="1743995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495" y="993653"/>
            <a:ext cx="3742007" cy="1743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4" y="185037"/>
            <a:ext cx="563166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697255" y="399378"/>
            <a:ext cx="3416641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sz="11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sz="11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sz="1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Instituto Regulador dos Serviços de Electricidade e de Água</a:t>
            </a:r>
            <a:endParaRPr lang="pt-PT" sz="1400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195753" y="2884826"/>
            <a:ext cx="101850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/>
                </a:solidFill>
              </a:rPr>
              <a:t>9.ª Conferência Anual da RERA/9º RERA Annual Conference</a:t>
            </a:r>
          </a:p>
          <a:p>
            <a:pPr algn="ctr"/>
            <a:r>
              <a:rPr lang="en-US" sz="2800" b="1" dirty="0" err="1">
                <a:solidFill>
                  <a:srgbClr val="00B0F0"/>
                </a:solidFill>
              </a:rPr>
              <a:t>Transição</a:t>
            </a:r>
            <a:r>
              <a:rPr lang="en-US" sz="2800" b="1" dirty="0">
                <a:solidFill>
                  <a:srgbClr val="00B0F0"/>
                </a:solidFill>
              </a:rPr>
              <a:t> para as </a:t>
            </a:r>
            <a:r>
              <a:rPr lang="en-US" sz="2800" b="1" dirty="0" err="1">
                <a:solidFill>
                  <a:srgbClr val="00B0F0"/>
                </a:solidFill>
              </a:rPr>
              <a:t>Energias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Limpas</a:t>
            </a:r>
            <a:r>
              <a:rPr lang="en-US" sz="2800" b="1" dirty="0">
                <a:solidFill>
                  <a:srgbClr val="00B0F0"/>
                </a:solidFill>
              </a:rPr>
              <a:t> e </a:t>
            </a:r>
            <a:r>
              <a:rPr lang="en-US" sz="2800" b="1" dirty="0" err="1">
                <a:solidFill>
                  <a:srgbClr val="00B0F0"/>
                </a:solidFill>
              </a:rPr>
              <a:t>Renováveis</a:t>
            </a:r>
            <a:r>
              <a:rPr lang="en-US" sz="2800" b="1" dirty="0">
                <a:solidFill>
                  <a:srgbClr val="00B0F0"/>
                </a:solidFill>
              </a:rPr>
              <a:t>/Making Transition to Clean and Renewable Energy</a:t>
            </a:r>
            <a:endParaRPr lang="pt-PT" sz="2800" b="1" dirty="0">
              <a:solidFill>
                <a:srgbClr val="00B0F0"/>
              </a:solidFill>
            </a:endParaRPr>
          </a:p>
          <a:p>
            <a:pPr algn="ctr"/>
            <a:r>
              <a:rPr lang="pt-PT" sz="2000" b="1" dirty="0">
                <a:solidFill>
                  <a:schemeClr val="accent2"/>
                </a:solidFill>
              </a:rPr>
              <a:t>Palmeiras Suites Hotel, 14 – 15 de December 2022, Luanda - Angola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078485"/>
            <a:ext cx="1632857" cy="66850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12882"/>
            <a:ext cx="1008353" cy="55056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01851"/>
            <a:ext cx="868238" cy="58837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12882"/>
            <a:ext cx="918945" cy="55056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099208"/>
            <a:ext cx="1378673" cy="597438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137455"/>
            <a:ext cx="1048545" cy="609531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 flipV="1">
            <a:off x="0" y="5988478"/>
            <a:ext cx="12192000" cy="2813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137455"/>
            <a:ext cx="1282878" cy="609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110050"/>
            <a:ext cx="1277094" cy="6369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460375" y="4671322"/>
            <a:ext cx="1142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rgbClr val="00B0F0"/>
                </a:solidFill>
              </a:rPr>
              <a:t>Panel I</a:t>
            </a:r>
          </a:p>
          <a:p>
            <a:pPr algn="ctr"/>
            <a:r>
              <a:rPr lang="pt-PT" sz="2400" b="1" dirty="0">
                <a:solidFill>
                  <a:srgbClr val="00B0F0"/>
                </a:solidFill>
              </a:rPr>
              <a:t>Desenvolvimento das Energias Renováveis em Angola/</a:t>
            </a:r>
            <a:r>
              <a:rPr lang="en-US" sz="2400" b="1" dirty="0">
                <a:solidFill>
                  <a:srgbClr val="00B0F0"/>
                </a:solidFill>
              </a:rPr>
              <a:t>Development of Renewable Energies in Angola</a:t>
            </a:r>
            <a:endParaRPr lang="pt-PT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0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216118" y="23363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10</a:t>
            </a:fld>
            <a:endParaRPr lang="pt-PT" dirty="0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28CC612-DC9B-FE87-4FB3-E1C9E40D1F1A}"/>
              </a:ext>
            </a:extLst>
          </p:cNvPr>
          <p:cNvSpPr txBox="1"/>
          <p:nvPr/>
        </p:nvSpPr>
        <p:spPr>
          <a:xfrm>
            <a:off x="9427" y="1015442"/>
            <a:ext cx="8832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Projectos de Energias Renováveis em fase de implantação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Retângulo: Cantos Diagonais Recortados 33">
            <a:extLst>
              <a:ext uri="{FF2B5EF4-FFF2-40B4-BE49-F238E27FC236}">
                <a16:creationId xmlns:a16="http://schemas.microsoft.com/office/drawing/2014/main" id="{1E876E5F-B40C-1438-31AB-1D48783A7F76}"/>
              </a:ext>
            </a:extLst>
          </p:cNvPr>
          <p:cNvSpPr/>
          <p:nvPr/>
        </p:nvSpPr>
        <p:spPr>
          <a:xfrm>
            <a:off x="181043" y="4354080"/>
            <a:ext cx="3672929" cy="1521122"/>
          </a:xfrm>
          <a:prstGeom prst="snip2Diag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PT" sz="1600" b="1" i="0" u="none" strike="noStrike" kern="0" cap="none" spc="0" baseline="0" dirty="0">
              <a:uFillTx/>
              <a:latin typeface="Calibri Light"/>
              <a:cs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Regulamento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Produção   Independente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Decreto Presidencial </a:t>
            </a:r>
            <a:b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</a:b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nº 43/21</a:t>
            </a:r>
          </a:p>
          <a:p>
            <a:pPr algn="ctr"/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32" name="Retângulo: Cantos Diagonais Recortados 36">
            <a:extLst>
              <a:ext uri="{FF2B5EF4-FFF2-40B4-BE49-F238E27FC236}">
                <a16:creationId xmlns:a16="http://schemas.microsoft.com/office/drawing/2014/main" id="{05C11F47-4B53-9F4B-8146-8052F6531A9E}"/>
              </a:ext>
            </a:extLst>
          </p:cNvPr>
          <p:cNvSpPr/>
          <p:nvPr/>
        </p:nvSpPr>
        <p:spPr>
          <a:xfrm>
            <a:off x="133350" y="1585248"/>
            <a:ext cx="3682523" cy="2068254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PT" sz="1600" b="1" i="0" u="none" strike="noStrike" kern="0" cap="none" spc="0" baseline="0" dirty="0">
              <a:uFillTx/>
              <a:latin typeface="Calibri Light"/>
              <a:cs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Regulamento (Único)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kern="0" dirty="0">
                <a:latin typeface="Calibri Light"/>
                <a:cs typeface="Arial" pitchFamily="34"/>
              </a:rPr>
              <a:t>Regime Jurídico das actividades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Produção, Transporte, Distribuição e Comercialização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Decreto Presidencial </a:t>
            </a:r>
            <a:b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</a:b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nº 76/21</a:t>
            </a:r>
          </a:p>
          <a:p>
            <a:pPr algn="ctr"/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92D8EED-EE77-B618-E24E-813C11C21162}"/>
              </a:ext>
            </a:extLst>
          </p:cNvPr>
          <p:cNvSpPr txBox="1"/>
          <p:nvPr/>
        </p:nvSpPr>
        <p:spPr>
          <a:xfrm>
            <a:off x="3829050" y="1937673"/>
            <a:ext cx="33761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b="1" i="1" dirty="0"/>
              <a:t>Ao abrigo dos novos regulamentos foram assinados dois Contractos de Concessão para projectos Fotovoltaicos: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040838" y="1830962"/>
            <a:ext cx="3711465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/>
              <a:t>Projecto Caraculo Solar de 50 MW,</a:t>
            </a:r>
          </a:p>
          <a:p>
            <a:r>
              <a:rPr lang="pt-PT" dirty="0"/>
              <a:t>na província do Namibe.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039100" y="2696730"/>
            <a:ext cx="371320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/>
              <a:t>Projecto Quilemba Solar de 80 MW, na província da Huila.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-18858" y="0"/>
            <a:ext cx="12210857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CaixaDeTexto 25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29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3" y="268835"/>
            <a:ext cx="564735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tângulo 20"/>
          <p:cNvSpPr/>
          <p:nvPr/>
        </p:nvSpPr>
        <p:spPr>
          <a:xfrm>
            <a:off x="584457" y="483378"/>
            <a:ext cx="1116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1" name="Imagem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cxnSp>
        <p:nvCxnSpPr>
          <p:cNvPr id="11" name="Conexão recta 10"/>
          <p:cNvCxnSpPr/>
          <p:nvPr/>
        </p:nvCxnSpPr>
        <p:spPr>
          <a:xfrm>
            <a:off x="-18858" y="6032500"/>
            <a:ext cx="12210857" cy="444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Imagem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36" name="Imagem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37" name="Imagem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38" name="Imagem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39" name="Imagem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0" name="Imagem 39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Imagem 40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haveta à direita 8">
            <a:extLst>
              <a:ext uri="{FF2B5EF4-FFF2-40B4-BE49-F238E27FC236}">
                <a16:creationId xmlns:a16="http://schemas.microsoft.com/office/drawing/2014/main" id="{8B03843A-56B7-397A-4977-243FE001B599}"/>
              </a:ext>
            </a:extLst>
          </p:cNvPr>
          <p:cNvSpPr/>
          <p:nvPr/>
        </p:nvSpPr>
        <p:spPr>
          <a:xfrm>
            <a:off x="7562850" y="1801804"/>
            <a:ext cx="314325" cy="14773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AO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D7885A22-574F-98F7-44E5-AE78CFC4413A}"/>
              </a:ext>
            </a:extLst>
          </p:cNvPr>
          <p:cNvSpPr txBox="1"/>
          <p:nvPr/>
        </p:nvSpPr>
        <p:spPr>
          <a:xfrm>
            <a:off x="4444179" y="4590129"/>
            <a:ext cx="420474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PT" dirty="0"/>
              <a:t>Regime especial: </a:t>
            </a:r>
            <a:r>
              <a:rPr lang="pt-PT" b="1" dirty="0"/>
              <a:t>Produção Independente Renovável</a:t>
            </a:r>
          </a:p>
          <a:p>
            <a:endParaRPr lang="pt-AO" dirty="0"/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EF028CDD-CD62-1CB2-6FDB-751281C31B13}"/>
              </a:ext>
            </a:extLst>
          </p:cNvPr>
          <p:cNvSpPr/>
          <p:nvPr/>
        </p:nvSpPr>
        <p:spPr>
          <a:xfrm flipV="1">
            <a:off x="3942473" y="5008804"/>
            <a:ext cx="38372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AO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03D7FC-097F-B7AF-4610-313A9C626BB5}"/>
              </a:ext>
            </a:extLst>
          </p:cNvPr>
          <p:cNvSpPr txBox="1"/>
          <p:nvPr/>
        </p:nvSpPr>
        <p:spPr>
          <a:xfrm flipH="1">
            <a:off x="9094840" y="4754221"/>
            <a:ext cx="302833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/>
              <a:t>Com base exclusivamente em fontes renováveis</a:t>
            </a:r>
            <a:endParaRPr lang="pt-AO" b="1" dirty="0"/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D9AF2D1D-D180-978E-66DF-23321842DCBA}"/>
              </a:ext>
            </a:extLst>
          </p:cNvPr>
          <p:cNvSpPr/>
          <p:nvPr/>
        </p:nvSpPr>
        <p:spPr>
          <a:xfrm>
            <a:off x="8731047" y="5054524"/>
            <a:ext cx="3071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AO"/>
          </a:p>
        </p:txBody>
      </p:sp>
    </p:spTree>
    <p:extLst>
      <p:ext uri="{BB962C8B-B14F-4D97-AF65-F5344CB8AC3E}">
        <p14:creationId xmlns:p14="http://schemas.microsoft.com/office/powerpoint/2010/main" val="3227316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11</a:t>
            </a:fld>
            <a:endParaRPr lang="pt-PT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D5E02855-1EA7-AB9F-60B5-76977D7007E0}"/>
              </a:ext>
            </a:extLst>
          </p:cNvPr>
          <p:cNvSpPr txBox="1"/>
          <p:nvPr/>
        </p:nvSpPr>
        <p:spPr>
          <a:xfrm>
            <a:off x="0" y="956166"/>
            <a:ext cx="3379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Ambiente Legislativo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7E84AB1-7F08-9452-8F87-DF6FCFEE6265}"/>
              </a:ext>
            </a:extLst>
          </p:cNvPr>
          <p:cNvSpPr txBox="1"/>
          <p:nvPr/>
        </p:nvSpPr>
        <p:spPr>
          <a:xfrm>
            <a:off x="1887797" y="1818692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Modalidades de Geração</a:t>
            </a:r>
            <a:endParaRPr lang="x-none" b="1" dirty="0"/>
          </a:p>
        </p:txBody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1F648E8B-C9FE-E03E-0D09-6DC5030EAD69}"/>
              </a:ext>
            </a:extLst>
          </p:cNvPr>
          <p:cNvSpPr/>
          <p:nvPr/>
        </p:nvSpPr>
        <p:spPr>
          <a:xfrm>
            <a:off x="2005355" y="2261424"/>
            <a:ext cx="3913664" cy="1101214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Produção Vinculada ao SEP</a:t>
            </a:r>
          </a:p>
          <a:p>
            <a:pPr algn="ctr"/>
            <a:r>
              <a:rPr lang="pt-PT" dirty="0">
                <a:solidFill>
                  <a:schemeClr val="tx1"/>
                </a:solidFill>
              </a:rPr>
              <a:t>Em Regime Geral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26" name="Seta: Pentágono 25">
            <a:extLst>
              <a:ext uri="{FF2B5EF4-FFF2-40B4-BE49-F238E27FC236}">
                <a16:creationId xmlns:a16="http://schemas.microsoft.com/office/drawing/2014/main" id="{2707E5F8-281A-66DA-4C31-1EA6F962BA1E}"/>
              </a:ext>
            </a:extLst>
          </p:cNvPr>
          <p:cNvSpPr/>
          <p:nvPr/>
        </p:nvSpPr>
        <p:spPr>
          <a:xfrm>
            <a:off x="2005355" y="3434879"/>
            <a:ext cx="3913664" cy="110121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>
                <a:solidFill>
                  <a:schemeClr val="tx1"/>
                </a:solidFill>
              </a:rPr>
              <a:t>Produção Vinculada ao SEP</a:t>
            </a:r>
          </a:p>
          <a:p>
            <a:pPr algn="ctr"/>
            <a:r>
              <a:rPr lang="pt-PT" sz="2400" b="1" dirty="0">
                <a:solidFill>
                  <a:schemeClr val="tx1"/>
                </a:solidFill>
              </a:rPr>
              <a:t>Em Regime Especial</a:t>
            </a:r>
            <a:endParaRPr lang="x-none" sz="2400" b="1" dirty="0">
              <a:solidFill>
                <a:schemeClr val="tx1"/>
              </a:solidFill>
            </a:endParaRPr>
          </a:p>
        </p:txBody>
      </p:sp>
      <p:sp>
        <p:nvSpPr>
          <p:cNvPr id="27" name="Seta: Pentágono 26">
            <a:extLst>
              <a:ext uri="{FF2B5EF4-FFF2-40B4-BE49-F238E27FC236}">
                <a16:creationId xmlns:a16="http://schemas.microsoft.com/office/drawing/2014/main" id="{41D3B64E-AF99-746C-9734-2F7A12AAF234}"/>
              </a:ext>
            </a:extLst>
          </p:cNvPr>
          <p:cNvSpPr/>
          <p:nvPr/>
        </p:nvSpPr>
        <p:spPr>
          <a:xfrm>
            <a:off x="2020107" y="4621180"/>
            <a:ext cx="3913664" cy="1101214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Produção fora do SEP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A1E4043-8D20-5A94-F1BF-D0095B68C40A}"/>
              </a:ext>
            </a:extLst>
          </p:cNvPr>
          <p:cNvSpPr/>
          <p:nvPr/>
        </p:nvSpPr>
        <p:spPr>
          <a:xfrm>
            <a:off x="5997678" y="2518658"/>
            <a:ext cx="5456903" cy="5626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rgbClr val="0F320F"/>
                </a:solidFill>
              </a:rPr>
              <a:t>Regime de Concessão de serviço público</a:t>
            </a:r>
            <a:endParaRPr lang="x-none" b="1" dirty="0">
              <a:solidFill>
                <a:srgbClr val="0F320F"/>
              </a:solidFill>
            </a:endParaRP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FD983BB7-5CE0-1F00-9480-D06A267CE9B3}"/>
              </a:ext>
            </a:extLst>
          </p:cNvPr>
          <p:cNvSpPr/>
          <p:nvPr/>
        </p:nvSpPr>
        <p:spPr>
          <a:xfrm>
            <a:off x="6007513" y="3728553"/>
            <a:ext cx="5456903" cy="5626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rgbClr val="0F320F"/>
                </a:solidFill>
              </a:rPr>
              <a:t>Regime especial aplica-se  através de recursos renováveis e em sistemas isolados</a:t>
            </a:r>
            <a:endParaRPr lang="x-none" b="1" dirty="0">
              <a:solidFill>
                <a:srgbClr val="0F320F"/>
              </a:solidFill>
            </a:endParaRP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B3B93AFE-DC17-927F-BA10-8251420CE724}"/>
              </a:ext>
            </a:extLst>
          </p:cNvPr>
          <p:cNvSpPr/>
          <p:nvPr/>
        </p:nvSpPr>
        <p:spPr>
          <a:xfrm>
            <a:off x="6007513" y="4696236"/>
            <a:ext cx="5456903" cy="8871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rgbClr val="0F320F"/>
                </a:solidFill>
              </a:rPr>
              <a:t>Produção exercida fora do SEP pudendo vender excedente ao SEP mediante Contrato com Comprador Único (CAE)</a:t>
            </a:r>
            <a:endParaRPr lang="x-none" b="1" dirty="0">
              <a:solidFill>
                <a:srgbClr val="0F320F"/>
              </a:solidFill>
            </a:endParaRPr>
          </a:p>
        </p:txBody>
      </p:sp>
      <p:sp>
        <p:nvSpPr>
          <p:cNvPr id="28" name="Pergaminho: Horizontal 27">
            <a:extLst>
              <a:ext uri="{FF2B5EF4-FFF2-40B4-BE49-F238E27FC236}">
                <a16:creationId xmlns:a16="http://schemas.microsoft.com/office/drawing/2014/main" id="{BB7B3879-7B80-D052-E3A9-BD8B0280EF01}"/>
              </a:ext>
            </a:extLst>
          </p:cNvPr>
          <p:cNvSpPr/>
          <p:nvPr/>
        </p:nvSpPr>
        <p:spPr>
          <a:xfrm>
            <a:off x="84840" y="1879707"/>
            <a:ext cx="1850829" cy="1314039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tx1"/>
                </a:solidFill>
              </a:rPr>
              <a:t>Regulamento Único</a:t>
            </a:r>
          </a:p>
          <a:p>
            <a:pPr algn="ctr"/>
            <a:r>
              <a:rPr lang="pt-PT" dirty="0">
                <a:solidFill>
                  <a:schemeClr val="tx1"/>
                </a:solidFill>
              </a:rPr>
              <a:t>Decº 76/21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20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4" y="193423"/>
            <a:ext cx="563166" cy="59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tângulo 20"/>
          <p:cNvSpPr/>
          <p:nvPr/>
        </p:nvSpPr>
        <p:spPr>
          <a:xfrm>
            <a:off x="564735" y="492805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cxnSp>
        <p:nvCxnSpPr>
          <p:cNvPr id="5" name="Conexão recta 4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m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36" name="Imagem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37" name="Imagem 3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38" name="Imagem 37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Imagem 38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236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16680" cy="145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20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12</a:t>
            </a:fld>
            <a:endParaRPr lang="pt-PT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E291745-42DC-0BBF-F195-A299512D708A}"/>
              </a:ext>
            </a:extLst>
          </p:cNvPr>
          <p:cNvSpPr txBox="1"/>
          <p:nvPr/>
        </p:nvSpPr>
        <p:spPr>
          <a:xfrm>
            <a:off x="9427" y="1031776"/>
            <a:ext cx="2629237" cy="415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b="1" dirty="0">
                <a:solidFill>
                  <a:schemeClr val="bg1">
                    <a:lumMod val="75000"/>
                  </a:schemeClr>
                </a:solidFill>
              </a:rPr>
              <a:t>Ambiente Legislativo </a:t>
            </a:r>
            <a:endParaRPr lang="x-none" sz="2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Seta: Pentágono 24">
            <a:extLst>
              <a:ext uri="{FF2B5EF4-FFF2-40B4-BE49-F238E27FC236}">
                <a16:creationId xmlns:a16="http://schemas.microsoft.com/office/drawing/2014/main" id="{E16B2115-0073-7565-4254-24C942C9AAAB}"/>
              </a:ext>
            </a:extLst>
          </p:cNvPr>
          <p:cNvSpPr/>
          <p:nvPr/>
        </p:nvSpPr>
        <p:spPr>
          <a:xfrm>
            <a:off x="2029943" y="1921401"/>
            <a:ext cx="3522296" cy="991094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>
                <a:solidFill>
                  <a:schemeClr val="tx1"/>
                </a:solidFill>
              </a:rPr>
              <a:t>Produção Vinculada ao SEP</a:t>
            </a:r>
          </a:p>
          <a:p>
            <a:pPr algn="ctr"/>
            <a:r>
              <a:rPr lang="pt-PT" sz="1600" dirty="0">
                <a:solidFill>
                  <a:schemeClr val="tx1"/>
                </a:solidFill>
              </a:rPr>
              <a:t>Em Regime Especial</a:t>
            </a:r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38C32859-BFD4-CCAF-33D8-A6DB30B4B4D0}"/>
              </a:ext>
            </a:extLst>
          </p:cNvPr>
          <p:cNvSpPr/>
          <p:nvPr/>
        </p:nvSpPr>
        <p:spPr>
          <a:xfrm>
            <a:off x="6007518" y="2163495"/>
            <a:ext cx="4911213" cy="5063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>
                <a:solidFill>
                  <a:srgbClr val="0F320F"/>
                </a:solidFill>
              </a:rPr>
              <a:t>Regime especial aplica-se  através de recursos renováveis e em sistemas isolados</a:t>
            </a:r>
            <a:endParaRPr lang="x-none" sz="1600" b="1" dirty="0">
              <a:solidFill>
                <a:srgbClr val="0F320F"/>
              </a:solidFill>
            </a:endParaRPr>
          </a:p>
        </p:txBody>
      </p:sp>
      <p:sp>
        <p:nvSpPr>
          <p:cNvPr id="9" name="Forma L 8">
            <a:extLst>
              <a:ext uri="{FF2B5EF4-FFF2-40B4-BE49-F238E27FC236}">
                <a16:creationId xmlns:a16="http://schemas.microsoft.com/office/drawing/2014/main" id="{3A8A9743-91B0-E098-F7AC-6E732AC92649}"/>
              </a:ext>
            </a:extLst>
          </p:cNvPr>
          <p:cNvSpPr/>
          <p:nvPr/>
        </p:nvSpPr>
        <p:spPr>
          <a:xfrm>
            <a:off x="3399940" y="3022615"/>
            <a:ext cx="291285" cy="59359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D791C5A4-0A67-A9B9-CF17-8E5132CE619A}"/>
              </a:ext>
            </a:extLst>
          </p:cNvPr>
          <p:cNvSpPr/>
          <p:nvPr/>
        </p:nvSpPr>
        <p:spPr>
          <a:xfrm>
            <a:off x="3723593" y="3313600"/>
            <a:ext cx="2426456" cy="593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/>
              <a:t>Produção Vinculada Renovável</a:t>
            </a:r>
            <a:endParaRPr lang="x-none" sz="16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FD51DF8-501B-0C16-DA76-66C2B0DC21A9}"/>
              </a:ext>
            </a:extLst>
          </p:cNvPr>
          <p:cNvSpPr txBox="1"/>
          <p:nvPr/>
        </p:nvSpPr>
        <p:spPr>
          <a:xfrm>
            <a:off x="6834439" y="3361651"/>
            <a:ext cx="394660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PT" sz="1400" b="1" i="1" dirty="0"/>
              <a:t>Com base exclusiva em fontes renováveis e exclui Centrais </a:t>
            </a:r>
            <a:r>
              <a:rPr lang="pt-PT" sz="1400" b="1" i="1" dirty="0" err="1"/>
              <a:t>Hidroeléctricas</a:t>
            </a:r>
            <a:r>
              <a:rPr lang="pt-PT" sz="1400" b="1" i="1" dirty="0"/>
              <a:t> com mais de 10 MW </a:t>
            </a:r>
            <a:endParaRPr lang="x-none" sz="1400" b="1" i="1" dirty="0"/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6A4FF6D9-E7EF-4384-98EE-FA136DB96EB5}"/>
              </a:ext>
            </a:extLst>
          </p:cNvPr>
          <p:cNvSpPr/>
          <p:nvPr/>
        </p:nvSpPr>
        <p:spPr>
          <a:xfrm>
            <a:off x="3744015" y="4861280"/>
            <a:ext cx="2426456" cy="6645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/>
              <a:t>Produção Vinculada em Sistemas Isolados</a:t>
            </a:r>
            <a:endParaRPr lang="x-none" sz="1600" dirty="0"/>
          </a:p>
        </p:txBody>
      </p:sp>
      <p:sp>
        <p:nvSpPr>
          <p:cNvPr id="32" name="Forma L 31">
            <a:extLst>
              <a:ext uri="{FF2B5EF4-FFF2-40B4-BE49-F238E27FC236}">
                <a16:creationId xmlns:a16="http://schemas.microsoft.com/office/drawing/2014/main" id="{F952B08D-FE16-AFE7-572C-1D104C5C4090}"/>
              </a:ext>
            </a:extLst>
          </p:cNvPr>
          <p:cNvSpPr/>
          <p:nvPr/>
        </p:nvSpPr>
        <p:spPr>
          <a:xfrm>
            <a:off x="3399937" y="3682172"/>
            <a:ext cx="301185" cy="1486680"/>
          </a:xfrm>
          <a:prstGeom prst="corner">
            <a:avLst>
              <a:gd name="adj1" fmla="val 50000"/>
              <a:gd name="adj2" fmla="val 52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5ABADBC6-A9DB-162C-AC12-6226EDCB5717}"/>
              </a:ext>
            </a:extLst>
          </p:cNvPr>
          <p:cNvSpPr txBox="1"/>
          <p:nvPr/>
        </p:nvSpPr>
        <p:spPr>
          <a:xfrm>
            <a:off x="6836002" y="4345114"/>
            <a:ext cx="4499994" cy="276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PT" sz="1400" b="1" i="1" dirty="0"/>
              <a:t>Com limite de potência até 5 MW </a:t>
            </a:r>
            <a:endParaRPr lang="x-none" sz="1400" b="1" i="1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BB81BCA-C2F8-727F-9AF4-DF53277C7B83}"/>
              </a:ext>
            </a:extLst>
          </p:cNvPr>
          <p:cNvSpPr txBox="1"/>
          <p:nvPr/>
        </p:nvSpPr>
        <p:spPr>
          <a:xfrm>
            <a:off x="6846996" y="5312650"/>
            <a:ext cx="4490100" cy="6647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PT" sz="1400" b="1" i="1" dirty="0"/>
              <a:t>Produção integra a licença de distribuição após autorização do Departamento Ministerial do sector de actividade de energia, ouvida a entidade reguladora </a:t>
            </a:r>
            <a:endParaRPr lang="x-none" sz="1400" b="1" i="1" dirty="0"/>
          </a:p>
        </p:txBody>
      </p:sp>
      <p:sp>
        <p:nvSpPr>
          <p:cNvPr id="2" name="Pergaminho: Horizontal 1">
            <a:extLst>
              <a:ext uri="{FF2B5EF4-FFF2-40B4-BE49-F238E27FC236}">
                <a16:creationId xmlns:a16="http://schemas.microsoft.com/office/drawing/2014/main" id="{98B175C5-6F19-9324-9CA4-AC4C0DE32308}"/>
              </a:ext>
            </a:extLst>
          </p:cNvPr>
          <p:cNvSpPr/>
          <p:nvPr/>
        </p:nvSpPr>
        <p:spPr>
          <a:xfrm>
            <a:off x="179110" y="1848140"/>
            <a:ext cx="1665749" cy="1182636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>
                <a:solidFill>
                  <a:schemeClr val="tx1"/>
                </a:solidFill>
              </a:rPr>
              <a:t>Regulamento Único</a:t>
            </a:r>
          </a:p>
          <a:p>
            <a:pPr algn="ctr"/>
            <a:r>
              <a:rPr lang="pt-PT" sz="1600" dirty="0">
                <a:solidFill>
                  <a:schemeClr val="tx1"/>
                </a:solidFill>
              </a:rPr>
              <a:t>Decº 76/21</a:t>
            </a:r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16" name="Chaveta à esquerda 15">
            <a:extLst>
              <a:ext uri="{FF2B5EF4-FFF2-40B4-BE49-F238E27FC236}">
                <a16:creationId xmlns:a16="http://schemas.microsoft.com/office/drawing/2014/main" id="{999D1C30-30DF-2AEB-A5A6-3EE819FA19A2}"/>
              </a:ext>
            </a:extLst>
          </p:cNvPr>
          <p:cNvSpPr/>
          <p:nvPr/>
        </p:nvSpPr>
        <p:spPr>
          <a:xfrm>
            <a:off x="6488093" y="4595890"/>
            <a:ext cx="323018" cy="108266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1897B8ED-A5B0-C9B7-E590-4A4D783BACA4}"/>
              </a:ext>
            </a:extLst>
          </p:cNvPr>
          <p:cNvSpPr/>
          <p:nvPr/>
        </p:nvSpPr>
        <p:spPr>
          <a:xfrm>
            <a:off x="6430652" y="3591612"/>
            <a:ext cx="374715" cy="81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/>
          </a:p>
        </p:txBody>
      </p:sp>
      <p:sp>
        <p:nvSpPr>
          <p:cNvPr id="27" name="Rectângulo 26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CaixaDeTexto 29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1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5" y="221704"/>
            <a:ext cx="564735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tângulo 20"/>
          <p:cNvSpPr/>
          <p:nvPr/>
        </p:nvSpPr>
        <p:spPr>
          <a:xfrm>
            <a:off x="602443" y="51165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7" name="Imagem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5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12</a:t>
            </a:fld>
            <a:endParaRPr lang="pt-PT" dirty="0"/>
          </a:p>
        </p:txBody>
      </p:sp>
      <p:cxnSp>
        <p:nvCxnSpPr>
          <p:cNvPr id="58" name="Conexão recta 57"/>
          <p:cNvCxnSpPr/>
          <p:nvPr/>
        </p:nvCxnSpPr>
        <p:spPr>
          <a:xfrm>
            <a:off x="-18855" y="6032503"/>
            <a:ext cx="12210855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Imagem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60" name="Imagem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61" name="Imagem 6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62" name="Imagem 6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63" name="Imagem 6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64" name="Imagem 6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65" name="Imagem 64" descr="Deciphering Total's new faded logo, becoming TotalEnergies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Imagem 65" descr="BP, Eni Sign JV Deal in Angola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9375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13</a:t>
            </a:fld>
            <a:endParaRPr lang="pt-PT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E291745-42DC-0BBF-F195-A299512D708A}"/>
              </a:ext>
            </a:extLst>
          </p:cNvPr>
          <p:cNvSpPr txBox="1"/>
          <p:nvPr/>
        </p:nvSpPr>
        <p:spPr>
          <a:xfrm>
            <a:off x="9427" y="960589"/>
            <a:ext cx="3499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Incentivos/Obstáculos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32370" y="1558718"/>
            <a:ext cx="617861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 algn="ctr" defTabSz="914400"/>
            <a:r>
              <a:rPr lang="pt-PT" sz="2000" b="1" dirty="0">
                <a:solidFill>
                  <a:prstClr val="black"/>
                </a:solidFill>
              </a:rPr>
              <a:t>Lei n.º 10/18, de 26 de Junho – </a:t>
            </a:r>
            <a:r>
              <a:rPr lang="pt-PT" b="1" dirty="0">
                <a:solidFill>
                  <a:prstClr val="black"/>
                </a:solidFill>
              </a:rPr>
              <a:t>Lei do Investimento Privado</a:t>
            </a:r>
            <a:endParaRPr lang="pt-PT" sz="2000" b="1" dirty="0">
              <a:solidFill>
                <a:prstClr val="black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10051" y="2155803"/>
            <a:ext cx="321945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Natureza dos benefícios:</a:t>
            </a:r>
          </a:p>
        </p:txBody>
      </p:sp>
      <p:sp>
        <p:nvSpPr>
          <p:cNvPr id="33" name="Rectângulo 32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CaixaDeTexto 35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7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0" y="249985"/>
            <a:ext cx="527027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tângulo 20"/>
          <p:cNvSpPr/>
          <p:nvPr/>
        </p:nvSpPr>
        <p:spPr>
          <a:xfrm>
            <a:off x="564736" y="549365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9" name="Imagem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40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13</a:t>
            </a:fld>
            <a:endParaRPr lang="pt-PT"/>
          </a:p>
        </p:txBody>
      </p:sp>
      <p:cxnSp>
        <p:nvCxnSpPr>
          <p:cNvPr id="41" name="Conexão recta 40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m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46" name="Imagem 4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8" name="Imagem 47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Imagem 48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0">
            <a:extLst>
              <a:ext uri="{FF2B5EF4-FFF2-40B4-BE49-F238E27FC236}">
                <a16:creationId xmlns:a16="http://schemas.microsoft.com/office/drawing/2014/main" id="{857FD8FF-20FB-41A2-8F40-7692CCC24833}"/>
              </a:ext>
            </a:extLst>
          </p:cNvPr>
          <p:cNvSpPr txBox="1"/>
          <p:nvPr/>
        </p:nvSpPr>
        <p:spPr>
          <a:xfrm>
            <a:off x="133350" y="2720459"/>
            <a:ext cx="324036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</a:pPr>
            <a:r>
              <a:rPr lang="pt-PT" b="1" dirty="0"/>
              <a:t>De natureza tributária</a:t>
            </a:r>
          </a:p>
        </p:txBody>
      </p:sp>
      <p:sp>
        <p:nvSpPr>
          <p:cNvPr id="3" name="CaixaDeTexto 27">
            <a:extLst>
              <a:ext uri="{FF2B5EF4-FFF2-40B4-BE49-F238E27FC236}">
                <a16:creationId xmlns:a16="http://schemas.microsoft.com/office/drawing/2014/main" id="{89974705-20CE-448A-A6E6-1BFE0B2DEC60}"/>
              </a:ext>
            </a:extLst>
          </p:cNvPr>
          <p:cNvSpPr txBox="1"/>
          <p:nvPr/>
        </p:nvSpPr>
        <p:spPr>
          <a:xfrm>
            <a:off x="390524" y="3124885"/>
            <a:ext cx="3136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Deduções a matéria </a:t>
            </a:r>
            <a:r>
              <a:rPr kumimoji="0" lang="pt-PT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colectável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</p:txBody>
      </p:sp>
      <p:sp>
        <p:nvSpPr>
          <p:cNvPr id="9" name="CaixaDeTexto 28">
            <a:extLst>
              <a:ext uri="{FF2B5EF4-FFF2-40B4-BE49-F238E27FC236}">
                <a16:creationId xmlns:a16="http://schemas.microsoft.com/office/drawing/2014/main" id="{F3E6C241-5434-4735-967D-4688EDEB473C}"/>
              </a:ext>
            </a:extLst>
          </p:cNvPr>
          <p:cNvSpPr txBox="1"/>
          <p:nvPr/>
        </p:nvSpPr>
        <p:spPr>
          <a:xfrm>
            <a:off x="390525" y="3839260"/>
            <a:ext cx="3321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itchFamily="2" charset="2"/>
              <a:buChar char="ü"/>
            </a:pPr>
            <a:r>
              <a:rPr lang="pt-PT" dirty="0"/>
              <a:t>Amortizações e reintegrações aceleradas;</a:t>
            </a:r>
          </a:p>
        </p:txBody>
      </p:sp>
      <p:sp>
        <p:nvSpPr>
          <p:cNvPr id="11" name="CaixaDeTexto 29">
            <a:extLst>
              <a:ext uri="{FF2B5EF4-FFF2-40B4-BE49-F238E27FC236}">
                <a16:creationId xmlns:a16="http://schemas.microsoft.com/office/drawing/2014/main" id="{61417C43-E350-4E3A-B03A-2B2E94C422DF}"/>
              </a:ext>
            </a:extLst>
          </p:cNvPr>
          <p:cNvSpPr txBox="1"/>
          <p:nvPr/>
        </p:nvSpPr>
        <p:spPr>
          <a:xfrm>
            <a:off x="381000" y="4457700"/>
            <a:ext cx="17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ü"/>
            </a:pPr>
            <a:r>
              <a:rPr lang="pt-PT" dirty="0"/>
              <a:t>Crédito fiscal;</a:t>
            </a:r>
          </a:p>
        </p:txBody>
      </p:sp>
      <p:sp>
        <p:nvSpPr>
          <p:cNvPr id="12" name="CaixaDeTexto 30">
            <a:extLst>
              <a:ext uri="{FF2B5EF4-FFF2-40B4-BE49-F238E27FC236}">
                <a16:creationId xmlns:a16="http://schemas.microsoft.com/office/drawing/2014/main" id="{A56BB70B-560E-4144-B5F1-A25E40ED35E0}"/>
              </a:ext>
            </a:extLst>
          </p:cNvPr>
          <p:cNvSpPr txBox="1"/>
          <p:nvPr/>
        </p:nvSpPr>
        <p:spPr>
          <a:xfrm>
            <a:off x="370545" y="4877485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ü"/>
            </a:pPr>
            <a:r>
              <a:rPr lang="pt-PT" b="1" dirty="0"/>
              <a:t>Isenção ou redução de taxas de imposto;</a:t>
            </a:r>
          </a:p>
        </p:txBody>
      </p:sp>
      <p:sp>
        <p:nvSpPr>
          <p:cNvPr id="16" name="CaixaDeTexto 31">
            <a:extLst>
              <a:ext uri="{FF2B5EF4-FFF2-40B4-BE49-F238E27FC236}">
                <a16:creationId xmlns:a16="http://schemas.microsoft.com/office/drawing/2014/main" id="{4469502E-0C3C-4C86-A12A-7C87A9D0AD57}"/>
              </a:ext>
            </a:extLst>
          </p:cNvPr>
          <p:cNvSpPr txBox="1"/>
          <p:nvPr/>
        </p:nvSpPr>
        <p:spPr>
          <a:xfrm>
            <a:off x="306152" y="5597009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ü"/>
            </a:pPr>
            <a:r>
              <a:rPr lang="pt-PT" b="1" dirty="0"/>
              <a:t>Direitos de importação.</a:t>
            </a:r>
            <a:endParaRPr lang="pt-PT" dirty="0"/>
          </a:p>
        </p:txBody>
      </p:sp>
      <p:sp>
        <p:nvSpPr>
          <p:cNvPr id="20" name="CaixaDeTexto 11">
            <a:extLst>
              <a:ext uri="{FF2B5EF4-FFF2-40B4-BE49-F238E27FC236}">
                <a16:creationId xmlns:a16="http://schemas.microsoft.com/office/drawing/2014/main" id="{A6BB67C2-C912-43A7-B1B9-21918409B9E8}"/>
              </a:ext>
            </a:extLst>
          </p:cNvPr>
          <p:cNvSpPr txBox="1"/>
          <p:nvPr/>
        </p:nvSpPr>
        <p:spPr>
          <a:xfrm>
            <a:off x="8611952" y="2701409"/>
            <a:ext cx="266429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</a:pPr>
            <a:r>
              <a:rPr lang="pt-PT" b="1" dirty="0"/>
              <a:t>De natureza financeira</a:t>
            </a:r>
          </a:p>
        </p:txBody>
      </p:sp>
      <p:sp>
        <p:nvSpPr>
          <p:cNvPr id="21" name="CaixaDeTexto 33">
            <a:extLst>
              <a:ext uri="{FF2B5EF4-FFF2-40B4-BE49-F238E27FC236}">
                <a16:creationId xmlns:a16="http://schemas.microsoft.com/office/drawing/2014/main" id="{BDBC1486-640D-4243-A21A-2F4510E0263B}"/>
              </a:ext>
            </a:extLst>
          </p:cNvPr>
          <p:cNvSpPr txBox="1"/>
          <p:nvPr/>
        </p:nvSpPr>
        <p:spPr>
          <a:xfrm>
            <a:off x="8848207" y="3115360"/>
            <a:ext cx="3315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ü"/>
            </a:pPr>
            <a:r>
              <a:rPr lang="pt-PT" dirty="0"/>
              <a:t>Acesso ao crédito através dos programas do Executivo;</a:t>
            </a:r>
          </a:p>
        </p:txBody>
      </p:sp>
      <p:sp>
        <p:nvSpPr>
          <p:cNvPr id="22" name="CaixaDeTexto 34">
            <a:extLst>
              <a:ext uri="{FF2B5EF4-FFF2-40B4-BE49-F238E27FC236}">
                <a16:creationId xmlns:a16="http://schemas.microsoft.com/office/drawing/2014/main" id="{3CC7BE61-6E0F-486B-A4D5-E1874A29C631}"/>
              </a:ext>
            </a:extLst>
          </p:cNvPr>
          <p:cNvSpPr txBox="1"/>
          <p:nvPr/>
        </p:nvSpPr>
        <p:spPr>
          <a:xfrm>
            <a:off x="8845885" y="392060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ü"/>
            </a:pPr>
            <a:r>
              <a:rPr lang="pt-PT" dirty="0"/>
              <a:t>Bonificação de juros;</a:t>
            </a:r>
          </a:p>
        </p:txBody>
      </p:sp>
      <p:sp>
        <p:nvSpPr>
          <p:cNvPr id="24" name="CaixaDeTexto 35">
            <a:extLst>
              <a:ext uri="{FF2B5EF4-FFF2-40B4-BE49-F238E27FC236}">
                <a16:creationId xmlns:a16="http://schemas.microsoft.com/office/drawing/2014/main" id="{F45B1382-218B-4964-BFCE-72DA352A1007}"/>
              </a:ext>
            </a:extLst>
          </p:cNvPr>
          <p:cNvSpPr txBox="1"/>
          <p:nvPr/>
        </p:nvSpPr>
        <p:spPr>
          <a:xfrm>
            <a:off x="8844435" y="4496485"/>
            <a:ext cx="3094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ü"/>
            </a:pPr>
            <a:r>
              <a:rPr lang="pt-PT" dirty="0"/>
              <a:t>Garantia pública e o capital de risco.</a:t>
            </a:r>
          </a:p>
        </p:txBody>
      </p:sp>
    </p:spTree>
    <p:extLst>
      <p:ext uri="{BB962C8B-B14F-4D97-AF65-F5344CB8AC3E}">
        <p14:creationId xmlns:p14="http://schemas.microsoft.com/office/powerpoint/2010/main" val="210694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14</a:t>
            </a:fld>
            <a:endParaRPr lang="pt-PT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E291745-42DC-0BBF-F195-A299512D708A}"/>
              </a:ext>
            </a:extLst>
          </p:cNvPr>
          <p:cNvSpPr txBox="1"/>
          <p:nvPr/>
        </p:nvSpPr>
        <p:spPr>
          <a:xfrm>
            <a:off x="9427" y="960589"/>
            <a:ext cx="1708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Incentivos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32370" y="1434893"/>
            <a:ext cx="617861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 algn="ctr" defTabSz="914400"/>
            <a:r>
              <a:rPr lang="pt-PT" sz="2000" dirty="0">
                <a:solidFill>
                  <a:prstClr val="black"/>
                </a:solidFill>
              </a:rPr>
              <a:t>Lei n.º 10/18, de 26 de Junho – </a:t>
            </a:r>
            <a:r>
              <a:rPr lang="pt-PT" dirty="0">
                <a:solidFill>
                  <a:prstClr val="black"/>
                </a:solidFill>
              </a:rPr>
              <a:t>Lei do Investimento Privado</a:t>
            </a:r>
            <a:endParaRPr lang="pt-PT" sz="2000" dirty="0">
              <a:solidFill>
                <a:prstClr val="black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95274" y="3515408"/>
            <a:ext cx="3969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PT" b="1" dirty="0"/>
              <a:t>Obtenção de licenças e autorizações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61264" y="4190237"/>
            <a:ext cx="3539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b="1" dirty="0"/>
              <a:t>Acesso expedito a bens públicos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206916" y="5272411"/>
            <a:ext cx="7327900" cy="646331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Janela Única do Investimento Privado (JUI)</a:t>
            </a:r>
          </a:p>
          <a:p>
            <a:pPr algn="ctr"/>
            <a:r>
              <a:rPr lang="pt-PT" b="1" dirty="0">
                <a:solidFill>
                  <a:schemeClr val="tx1"/>
                </a:solidFill>
              </a:rPr>
              <a:t>Decreto Presidencial n.º 167/20, de 15 de Junho</a:t>
            </a:r>
          </a:p>
        </p:txBody>
      </p:sp>
      <p:sp>
        <p:nvSpPr>
          <p:cNvPr id="33" name="Rectângulo 32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CaixaDeTexto 35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7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6" y="231125"/>
            <a:ext cx="563166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tângulo 20"/>
          <p:cNvSpPr/>
          <p:nvPr/>
        </p:nvSpPr>
        <p:spPr>
          <a:xfrm>
            <a:off x="555307" y="502232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9" name="Imagem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40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14</a:t>
            </a:fld>
            <a:endParaRPr lang="pt-PT"/>
          </a:p>
        </p:txBody>
      </p:sp>
      <p:cxnSp>
        <p:nvCxnSpPr>
          <p:cNvPr id="41" name="Conexão recta 40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m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46" name="Imagem 4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8" name="Imagem 47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Imagem 48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9">
            <a:extLst>
              <a:ext uri="{FF2B5EF4-FFF2-40B4-BE49-F238E27FC236}">
                <a16:creationId xmlns:a16="http://schemas.microsoft.com/office/drawing/2014/main" id="{6F31FED6-C282-45B7-BA22-F1FA08E53214}"/>
              </a:ext>
            </a:extLst>
          </p:cNvPr>
          <p:cNvSpPr txBox="1"/>
          <p:nvPr/>
        </p:nvSpPr>
        <p:spPr>
          <a:xfrm>
            <a:off x="3581400" y="1991953"/>
            <a:ext cx="4501320" cy="3785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dirty="0"/>
              <a:t>Facilidades:</a:t>
            </a:r>
          </a:p>
        </p:txBody>
      </p:sp>
      <p:sp>
        <p:nvSpPr>
          <p:cNvPr id="3" name="CaixaDeTexto 10">
            <a:extLst>
              <a:ext uri="{FF2B5EF4-FFF2-40B4-BE49-F238E27FC236}">
                <a16:creationId xmlns:a16="http://schemas.microsoft.com/office/drawing/2014/main" id="{857FD8FF-20FB-41A2-8F40-7692CCC24833}"/>
              </a:ext>
            </a:extLst>
          </p:cNvPr>
          <p:cNvSpPr txBox="1"/>
          <p:nvPr/>
        </p:nvSpPr>
        <p:spPr>
          <a:xfrm>
            <a:off x="133350" y="2572434"/>
            <a:ext cx="488096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</a:pPr>
            <a:r>
              <a:rPr lang="pt-PT" b="1" dirty="0" err="1"/>
              <a:t>Actos</a:t>
            </a:r>
            <a:r>
              <a:rPr lang="pt-PT" b="1" dirty="0"/>
              <a:t> de acesso simplificado e prioritário aos serviços da administração pública na:</a:t>
            </a:r>
          </a:p>
        </p:txBody>
      </p:sp>
      <p:sp>
        <p:nvSpPr>
          <p:cNvPr id="9" name="Chaveta à direita 8">
            <a:extLst>
              <a:ext uri="{FF2B5EF4-FFF2-40B4-BE49-F238E27FC236}">
                <a16:creationId xmlns:a16="http://schemas.microsoft.com/office/drawing/2014/main" id="{3B271C9A-842B-4338-A96F-8AED23F152C8}"/>
              </a:ext>
            </a:extLst>
          </p:cNvPr>
          <p:cNvSpPr/>
          <p:nvPr/>
        </p:nvSpPr>
        <p:spPr>
          <a:xfrm>
            <a:off x="5848289" y="2645710"/>
            <a:ext cx="495422" cy="213808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AO"/>
          </a:p>
        </p:txBody>
      </p:sp>
      <p:sp>
        <p:nvSpPr>
          <p:cNvPr id="11" name="CaixaDeTexto 24">
            <a:extLst>
              <a:ext uri="{FF2B5EF4-FFF2-40B4-BE49-F238E27FC236}">
                <a16:creationId xmlns:a16="http://schemas.microsoft.com/office/drawing/2014/main" id="{605A1513-A0CB-4FB0-B549-45CB38063121}"/>
              </a:ext>
            </a:extLst>
          </p:cNvPr>
          <p:cNvSpPr txBox="1"/>
          <p:nvPr/>
        </p:nvSpPr>
        <p:spPr>
          <a:xfrm>
            <a:off x="7694440" y="2369314"/>
            <a:ext cx="409927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dirty="0"/>
              <a:t>O Estado garante aos investidores privados, por meio de serviços concentrados, com procedimentos expeditos e simplificados, os registos essenciais de natureza legal, fiscal e de  de segurança social, bem como os registos eventuais relacionados ao registo da propriedade intelectual, de bens móveis, de propriedades imobiliárias e outros.</a:t>
            </a:r>
            <a:endParaRPr lang="pt-AO" dirty="0"/>
          </a:p>
        </p:txBody>
      </p:sp>
      <p:sp>
        <p:nvSpPr>
          <p:cNvPr id="12" name="Seta: Para Baixo 11">
            <a:extLst>
              <a:ext uri="{FF2B5EF4-FFF2-40B4-BE49-F238E27FC236}">
                <a16:creationId xmlns:a16="http://schemas.microsoft.com/office/drawing/2014/main" id="{F9A2C066-29F5-47AB-BA99-E69362D26C54}"/>
              </a:ext>
            </a:extLst>
          </p:cNvPr>
          <p:cNvSpPr/>
          <p:nvPr/>
        </p:nvSpPr>
        <p:spPr>
          <a:xfrm>
            <a:off x="5915025" y="4850081"/>
            <a:ext cx="152400" cy="388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AO"/>
          </a:p>
        </p:txBody>
      </p:sp>
    </p:spTree>
    <p:extLst>
      <p:ext uri="{BB962C8B-B14F-4D97-AF65-F5344CB8AC3E}">
        <p14:creationId xmlns:p14="http://schemas.microsoft.com/office/powerpoint/2010/main" val="1216042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15</a:t>
            </a:fld>
            <a:endParaRPr lang="pt-PT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E291745-42DC-0BBF-F195-A299512D708A}"/>
              </a:ext>
            </a:extLst>
          </p:cNvPr>
          <p:cNvSpPr txBox="1"/>
          <p:nvPr/>
        </p:nvSpPr>
        <p:spPr>
          <a:xfrm>
            <a:off x="9427" y="971934"/>
            <a:ext cx="4462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Código dos Benefícios Fiscais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246038" y="1572366"/>
            <a:ext cx="718889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lvl="0" algn="ctr" defTabSz="914400"/>
            <a:r>
              <a:rPr lang="pt-PT" sz="2000" dirty="0">
                <a:solidFill>
                  <a:prstClr val="black"/>
                </a:solidFill>
              </a:rPr>
              <a:t>Lei n.º 8/22, de 14 de Abril – </a:t>
            </a:r>
            <a:r>
              <a:rPr lang="pt-PT" dirty="0">
                <a:solidFill>
                  <a:prstClr val="black"/>
                </a:solidFill>
              </a:rPr>
              <a:t>que aprova o Código dos Benefícios Fiscais</a:t>
            </a:r>
            <a:endParaRPr lang="pt-PT" sz="2000" dirty="0">
              <a:solidFill>
                <a:prstClr val="black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41802" y="2229030"/>
            <a:ext cx="5005024" cy="4001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chemeClr val="tx1"/>
                </a:solidFill>
              </a:rPr>
              <a:t>Os Benefícios fiscais e as Energias Renováveis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65806" y="3003033"/>
            <a:ext cx="4557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b="1" dirty="0"/>
              <a:t>Os benefícios fiscais atribuídos tem a duração de 10 anos;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65806" y="3966664"/>
            <a:ext cx="5002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PT" b="1" dirty="0"/>
              <a:t>Para o regime Contratual do Investimento Privado, a duração é de 15 anos;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62396" y="4914427"/>
            <a:ext cx="562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PT" b="1" dirty="0"/>
              <a:t>O procedimento do reconhecimento dos benefícios fiscais é regulado pelo Código Geral Tributário;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5896303" y="3003033"/>
            <a:ext cx="58591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PT" b="1" dirty="0"/>
              <a:t>Os sujeitos passivos do imposto industrial que se dediquem a produção e comercialização de energia a partir de fontes renováveis, beneficiam de redução de 35% da taxa de liquidação final do imposto industrial e 60% da taxa de imposto sobre a aplicação de capitais;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184918" y="4937111"/>
            <a:ext cx="5866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b="1" dirty="0"/>
              <a:t>Os prédios afectos a produção de energia a partir de fontes renováveis, beneficiam de redução do imposto predial em 75% pela aquisição e 50% em propriedade;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24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2" y="231131"/>
            <a:ext cx="593015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tângulo 20"/>
          <p:cNvSpPr/>
          <p:nvPr/>
        </p:nvSpPr>
        <p:spPr>
          <a:xfrm>
            <a:off x="611868" y="511659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2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15</a:t>
            </a:fld>
            <a:endParaRPr lang="pt-PT"/>
          </a:p>
        </p:txBody>
      </p:sp>
      <p:cxnSp>
        <p:nvCxnSpPr>
          <p:cNvPr id="28" name="Conexão recta 27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m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32" name="Imagem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33" name="Imagem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34" name="Imagem 3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36" name="Imagem 35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Imagem 36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64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16</a:t>
            </a:fld>
            <a:endParaRPr lang="pt-PT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E291745-42DC-0BBF-F195-A299512D708A}"/>
              </a:ext>
            </a:extLst>
          </p:cNvPr>
          <p:cNvSpPr txBox="1"/>
          <p:nvPr/>
        </p:nvSpPr>
        <p:spPr>
          <a:xfrm>
            <a:off x="9427" y="971934"/>
            <a:ext cx="2141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OBSTÁCULOS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38575" y="1527699"/>
            <a:ext cx="396416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 obstáculos identificados são:</a:t>
            </a:r>
          </a:p>
        </p:txBody>
      </p:sp>
      <p:sp>
        <p:nvSpPr>
          <p:cNvPr id="16" name="Rectângulo 15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24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" y="259412"/>
            <a:ext cx="545881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tângulo 20"/>
          <p:cNvSpPr/>
          <p:nvPr/>
        </p:nvSpPr>
        <p:spPr>
          <a:xfrm>
            <a:off x="517600" y="53994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2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16</a:t>
            </a:fld>
            <a:endParaRPr lang="pt-PT"/>
          </a:p>
        </p:txBody>
      </p:sp>
      <p:cxnSp>
        <p:nvCxnSpPr>
          <p:cNvPr id="28" name="Conexão recta 27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m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32" name="Imagem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33" name="Imagem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34" name="Imagem 3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36" name="Imagem 35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Imagem 36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2">
            <a:extLst>
              <a:ext uri="{FF2B5EF4-FFF2-40B4-BE49-F238E27FC236}">
                <a16:creationId xmlns:a16="http://schemas.microsoft.com/office/drawing/2014/main" id="{E500BB56-5705-DFBF-CC7C-94C74480F591}"/>
              </a:ext>
            </a:extLst>
          </p:cNvPr>
          <p:cNvSpPr txBox="1"/>
          <p:nvPr/>
        </p:nvSpPr>
        <p:spPr>
          <a:xfrm>
            <a:off x="466725" y="2472809"/>
            <a:ext cx="503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dirty="0"/>
              <a:t>Falta de Garantias por parte do Estado Angolano;</a:t>
            </a:r>
          </a:p>
        </p:txBody>
      </p:sp>
      <p:sp>
        <p:nvSpPr>
          <p:cNvPr id="3" name="CaixaDeTexto 13">
            <a:extLst>
              <a:ext uri="{FF2B5EF4-FFF2-40B4-BE49-F238E27FC236}">
                <a16:creationId xmlns:a16="http://schemas.microsoft.com/office/drawing/2014/main" id="{6C5D3B2F-FC87-3826-E31F-82BA70DA781E}"/>
              </a:ext>
            </a:extLst>
          </p:cNvPr>
          <p:cNvSpPr txBox="1"/>
          <p:nvPr/>
        </p:nvSpPr>
        <p:spPr>
          <a:xfrm>
            <a:off x="4223111" y="3301484"/>
            <a:ext cx="6812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dirty="0"/>
              <a:t>Carta de crédito em USD/EUR irrevogável  a favor da concessionaria;</a:t>
            </a:r>
          </a:p>
        </p:txBody>
      </p:sp>
      <p:sp>
        <p:nvSpPr>
          <p:cNvPr id="6" name="CaixaDeTexto 14">
            <a:extLst>
              <a:ext uri="{FF2B5EF4-FFF2-40B4-BE49-F238E27FC236}">
                <a16:creationId xmlns:a16="http://schemas.microsoft.com/office/drawing/2014/main" id="{A6696A0F-2949-E49C-DF48-F1105FE96C4D}"/>
              </a:ext>
            </a:extLst>
          </p:cNvPr>
          <p:cNvSpPr txBox="1"/>
          <p:nvPr/>
        </p:nvSpPr>
        <p:spPr>
          <a:xfrm>
            <a:off x="1515401" y="4501634"/>
            <a:ext cx="6932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dirty="0"/>
              <a:t>Garantias de pagamentos por fundos públicos em moeda estrangeira;</a:t>
            </a:r>
          </a:p>
        </p:txBody>
      </p:sp>
    </p:spTree>
    <p:extLst>
      <p:ext uri="{BB962C8B-B14F-4D97-AF65-F5344CB8AC3E}">
        <p14:creationId xmlns:p14="http://schemas.microsoft.com/office/powerpoint/2010/main" val="3943897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17</a:t>
            </a:fld>
            <a:endParaRPr lang="pt-PT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C7521D2-098F-7629-2F40-FDCAEE91D9E1}"/>
              </a:ext>
            </a:extLst>
          </p:cNvPr>
          <p:cNvSpPr txBox="1"/>
          <p:nvPr/>
        </p:nvSpPr>
        <p:spPr>
          <a:xfrm>
            <a:off x="0" y="1035146"/>
            <a:ext cx="4847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Produção Vinculada Renovável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E689397-526B-D7CE-8682-B7C265EC7BAC}"/>
              </a:ext>
            </a:extLst>
          </p:cNvPr>
          <p:cNvSpPr txBox="1"/>
          <p:nvPr/>
        </p:nvSpPr>
        <p:spPr>
          <a:xfrm>
            <a:off x="28279" y="1611495"/>
            <a:ext cx="12116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Regulamento Único no quadro da Produção Vinculada Renovável define directrizes gerais e estabelece tratamento especifico  em Regulamentação a criar  -  </a:t>
            </a:r>
            <a:r>
              <a:rPr lang="pt-PT" b="1" i="1" dirty="0">
                <a:solidFill>
                  <a:srgbClr val="0070C0"/>
                </a:solidFill>
              </a:rPr>
              <a:t>Regulamento da Produção Vinculada Renovável </a:t>
            </a:r>
            <a:r>
              <a:rPr lang="pt-PT" b="1" i="1" dirty="0"/>
              <a:t>como forma de fomentar a competitividade e concorrência no sector.</a:t>
            </a:r>
            <a:endParaRPr lang="x-none" b="1" i="1" dirty="0"/>
          </a:p>
        </p:txBody>
      </p:sp>
      <p:sp>
        <p:nvSpPr>
          <p:cNvPr id="9" name="Explosão: 14 Pontos 8">
            <a:extLst>
              <a:ext uri="{FF2B5EF4-FFF2-40B4-BE49-F238E27FC236}">
                <a16:creationId xmlns:a16="http://schemas.microsoft.com/office/drawing/2014/main" id="{DDC05D7D-D0E4-2141-2905-EDAB7AA09A05}"/>
              </a:ext>
            </a:extLst>
          </p:cNvPr>
          <p:cNvSpPr/>
          <p:nvPr/>
        </p:nvSpPr>
        <p:spPr>
          <a:xfrm>
            <a:off x="28279" y="2687783"/>
            <a:ext cx="3346517" cy="323943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Directrizes para o Regulamento</a:t>
            </a:r>
            <a:endParaRPr lang="x-none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F21D253-3143-3E64-7F01-40D4278CC7BA}"/>
              </a:ext>
            </a:extLst>
          </p:cNvPr>
          <p:cNvSpPr txBox="1"/>
          <p:nvPr/>
        </p:nvSpPr>
        <p:spPr>
          <a:xfrm>
            <a:off x="3607630" y="3405493"/>
            <a:ext cx="820131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b="1" i="1" dirty="0"/>
              <a:t>Contrato de longo-prazo e/ou com clausulas take-or-pay aprovada pela Entidade Reguladora onde se inclui a tarifa máxima aplicável e as formulas de actualização.</a:t>
            </a:r>
            <a:endParaRPr lang="pt-PT" b="1" i="1" dirty="0">
              <a:solidFill>
                <a:schemeClr val="tx2"/>
              </a:solidFill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DE07D4B-DBDE-3EBF-8891-A6C765DFCB23}"/>
              </a:ext>
            </a:extLst>
          </p:cNvPr>
          <p:cNvSpPr txBox="1"/>
          <p:nvPr/>
        </p:nvSpPr>
        <p:spPr>
          <a:xfrm>
            <a:off x="3641834" y="5031170"/>
            <a:ext cx="49759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PT" b="1" i="1" dirty="0"/>
              <a:t>Prioridade sobre a ordem de mérito de despacho.</a:t>
            </a:r>
            <a:endParaRPr lang="pt-PT" b="1" i="1" dirty="0">
              <a:solidFill>
                <a:schemeClr val="tx2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8BA26A7-2FAA-C8A4-6B68-1AAA13911E11}"/>
              </a:ext>
            </a:extLst>
          </p:cNvPr>
          <p:cNvSpPr txBox="1"/>
          <p:nvPr/>
        </p:nvSpPr>
        <p:spPr>
          <a:xfrm>
            <a:off x="3607630" y="4121066"/>
            <a:ext cx="7903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Prazo inicial máximo de 20 anos para as concessões pudendo estabelecer prazos </a:t>
            </a:r>
          </a:p>
          <a:p>
            <a:r>
              <a:rPr lang="pt-PT" b="1" i="1" dirty="0"/>
              <a:t>Inferiores conforme tecnologia.</a:t>
            </a:r>
            <a:endParaRPr lang="x-none" b="1" i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9F1429F-F091-8013-449D-2F715FBB143F}"/>
              </a:ext>
            </a:extLst>
          </p:cNvPr>
          <p:cNvSpPr txBox="1"/>
          <p:nvPr/>
        </p:nvSpPr>
        <p:spPr>
          <a:xfrm>
            <a:off x="3612032" y="3071006"/>
            <a:ext cx="1750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rgbClr val="0070C0"/>
                </a:solidFill>
              </a:rPr>
              <a:t>Contrato (CAE)</a:t>
            </a:r>
            <a:endParaRPr lang="x-none" sz="2000" b="1" dirty="0">
              <a:solidFill>
                <a:srgbClr val="0070C0"/>
              </a:solidFill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7D81F648-DC23-545A-1726-BBA08AFEEFF5}"/>
              </a:ext>
            </a:extLst>
          </p:cNvPr>
          <p:cNvSpPr txBox="1"/>
          <p:nvPr/>
        </p:nvSpPr>
        <p:spPr>
          <a:xfrm>
            <a:off x="3641834" y="4763651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rgbClr val="0070C0"/>
                </a:solidFill>
              </a:rPr>
              <a:t>Despacho</a:t>
            </a:r>
            <a:endParaRPr lang="x-none" sz="2000" b="1" dirty="0">
              <a:solidFill>
                <a:srgbClr val="0070C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EA7E52B-006D-75CF-BA65-A4BAF094CE32}"/>
              </a:ext>
            </a:extLst>
          </p:cNvPr>
          <p:cNvSpPr txBox="1"/>
          <p:nvPr/>
        </p:nvSpPr>
        <p:spPr>
          <a:xfrm>
            <a:off x="3612032" y="5354698"/>
            <a:ext cx="7737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Compensação por energia não entregue por razões imputáveis a redução por </a:t>
            </a:r>
          </a:p>
          <a:p>
            <a:r>
              <a:rPr lang="pt-PT" b="1" dirty="0"/>
              <a:t>restrições técnicas.</a:t>
            </a:r>
            <a:endParaRPr lang="x-none" b="1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2BA8151D-E5C3-D22F-B733-57E7876C1E68}"/>
              </a:ext>
            </a:extLst>
          </p:cNvPr>
          <p:cNvSpPr txBox="1"/>
          <p:nvPr/>
        </p:nvSpPr>
        <p:spPr>
          <a:xfrm>
            <a:off x="3379713" y="422115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BBDCAE65-EA0F-90D1-80A9-7D75B6319E61}"/>
              </a:ext>
            </a:extLst>
          </p:cNvPr>
          <p:cNvSpPr txBox="1"/>
          <p:nvPr/>
        </p:nvSpPr>
        <p:spPr>
          <a:xfrm>
            <a:off x="3360373" y="503117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46FEE67-51B4-EF55-F3E4-DA9589B304B1}"/>
              </a:ext>
            </a:extLst>
          </p:cNvPr>
          <p:cNvSpPr txBox="1"/>
          <p:nvPr/>
        </p:nvSpPr>
        <p:spPr>
          <a:xfrm>
            <a:off x="3384633" y="540050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639C3150-277E-A814-52E4-B108631E007E}"/>
              </a:ext>
            </a:extLst>
          </p:cNvPr>
          <p:cNvSpPr txBox="1"/>
          <p:nvPr/>
        </p:nvSpPr>
        <p:spPr>
          <a:xfrm>
            <a:off x="3381282" y="354399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A4359353-CC06-8500-D06A-C6184616E7C8}"/>
              </a:ext>
            </a:extLst>
          </p:cNvPr>
          <p:cNvSpPr txBox="1"/>
          <p:nvPr/>
        </p:nvSpPr>
        <p:spPr>
          <a:xfrm>
            <a:off x="2432115" y="2424675"/>
            <a:ext cx="9759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É um Regulamento Complementar que deve detalhar as condições de exercício da actividade de </a:t>
            </a:r>
            <a:r>
              <a:rPr lang="pt-PT" b="1" dirty="0">
                <a:solidFill>
                  <a:srgbClr val="0070C0"/>
                </a:solidFill>
              </a:rPr>
              <a:t>Produção Vinculada Renovável </a:t>
            </a:r>
            <a:r>
              <a:rPr lang="pt-PT" b="1" dirty="0"/>
              <a:t>em que se destaca alguns incentivos: </a:t>
            </a:r>
            <a:endParaRPr lang="x-none" b="1" dirty="0"/>
          </a:p>
        </p:txBody>
      </p:sp>
      <p:sp>
        <p:nvSpPr>
          <p:cNvPr id="23" name="Rectângulo 22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CaixaDeTexto 28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0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9" y="259410"/>
            <a:ext cx="611869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tângulo 20"/>
          <p:cNvSpPr/>
          <p:nvPr/>
        </p:nvSpPr>
        <p:spPr>
          <a:xfrm>
            <a:off x="611867" y="539940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7" name="Imagem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38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17</a:t>
            </a:fld>
            <a:endParaRPr lang="pt-PT" dirty="0"/>
          </a:p>
        </p:txBody>
      </p:sp>
      <p:sp>
        <p:nvSpPr>
          <p:cNvPr id="39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17</a:t>
            </a:fld>
            <a:endParaRPr lang="pt-PT"/>
          </a:p>
        </p:txBody>
      </p:sp>
      <p:cxnSp>
        <p:nvCxnSpPr>
          <p:cNvPr id="40" name="Conexão recta 39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m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42" name="Imagem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46" name="Imagem 4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7" name="Imagem 46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Imagem 47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2985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18</a:t>
            </a:fld>
            <a:endParaRPr lang="pt-PT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CD22CE67-DCFF-B5C7-4FAB-6FE7918958A0}"/>
              </a:ext>
            </a:extLst>
          </p:cNvPr>
          <p:cNvSpPr txBox="1"/>
          <p:nvPr/>
        </p:nvSpPr>
        <p:spPr>
          <a:xfrm>
            <a:off x="47943" y="914400"/>
            <a:ext cx="4847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Produção Vinculada Renovável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BFC5CE37-1F4F-AEE1-5EB3-DD07111242F5}"/>
              </a:ext>
            </a:extLst>
          </p:cNvPr>
          <p:cNvSpPr/>
          <p:nvPr/>
        </p:nvSpPr>
        <p:spPr>
          <a:xfrm>
            <a:off x="7619243" y="5326053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95D31A9-37B2-B23A-AF55-D287F4CF3AEE}"/>
              </a:ext>
            </a:extLst>
          </p:cNvPr>
          <p:cNvSpPr txBox="1"/>
          <p:nvPr/>
        </p:nvSpPr>
        <p:spPr>
          <a:xfrm>
            <a:off x="3632003" y="4195984"/>
            <a:ext cx="723050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PT" b="1" i="1" dirty="0"/>
              <a:t>Peso das componentes e fórmulas de actualização de cada componente é </a:t>
            </a:r>
          </a:p>
          <a:p>
            <a:r>
              <a:rPr lang="pt-PT" b="1" i="1" dirty="0"/>
              <a:t>definido no Regulamento</a:t>
            </a:r>
          </a:p>
        </p:txBody>
      </p:sp>
      <p:sp>
        <p:nvSpPr>
          <p:cNvPr id="28" name="Explosão: 14 Pontos 27">
            <a:extLst>
              <a:ext uri="{FF2B5EF4-FFF2-40B4-BE49-F238E27FC236}">
                <a16:creationId xmlns:a16="http://schemas.microsoft.com/office/drawing/2014/main" id="{9B7FBF1E-4D26-DDBB-B633-10605A7C09EA}"/>
              </a:ext>
            </a:extLst>
          </p:cNvPr>
          <p:cNvSpPr/>
          <p:nvPr/>
        </p:nvSpPr>
        <p:spPr>
          <a:xfrm>
            <a:off x="47943" y="1794229"/>
            <a:ext cx="3346517" cy="343607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Directrizes para o Regulamento</a:t>
            </a:r>
            <a:endParaRPr lang="x-none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71F2B23-57C1-3622-E9B8-3B5A0DF89845}"/>
              </a:ext>
            </a:extLst>
          </p:cNvPr>
          <p:cNvSpPr txBox="1"/>
          <p:nvPr/>
        </p:nvSpPr>
        <p:spPr>
          <a:xfrm>
            <a:off x="3628101" y="1931601"/>
            <a:ext cx="1651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rgbClr val="0070C0"/>
                </a:solidFill>
              </a:rPr>
              <a:t>Remuneração</a:t>
            </a:r>
            <a:endParaRPr lang="x-none" sz="2000" b="1" dirty="0">
              <a:solidFill>
                <a:srgbClr val="0070C0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D8CF98B-D4C4-D58F-F0AE-0F1E363761EA}"/>
              </a:ext>
            </a:extLst>
          </p:cNvPr>
          <p:cNvSpPr txBox="1"/>
          <p:nvPr/>
        </p:nvSpPr>
        <p:spPr>
          <a:xfrm>
            <a:off x="3628103" y="2840710"/>
            <a:ext cx="8620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Tarifa integral máxima pré-definida para cada tecnologia a estabelecer no Regulamento</a:t>
            </a:r>
          </a:p>
          <a:p>
            <a:r>
              <a:rPr lang="pt-PT" b="1" i="1" dirty="0"/>
              <a:t>e ajustada por factor de redução resultante do concurso</a:t>
            </a:r>
            <a:endParaRPr lang="x-none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907033B-012F-C304-364F-267592084984}"/>
              </a:ext>
            </a:extLst>
          </p:cNvPr>
          <p:cNvSpPr txBox="1"/>
          <p:nvPr/>
        </p:nvSpPr>
        <p:spPr>
          <a:xfrm>
            <a:off x="3628101" y="3538803"/>
            <a:ext cx="791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Tarifa integral máxima estabelecida em moeda nacional com dois componentes: </a:t>
            </a:r>
          </a:p>
          <a:p>
            <a:r>
              <a:rPr lang="pt-PT" b="1" i="1" dirty="0"/>
              <a:t>Nacional e internacional e reajustada de 4 em 4 anos</a:t>
            </a:r>
            <a:endParaRPr lang="x-none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6926307-383F-DC20-A84F-FA45423AF79A}"/>
              </a:ext>
            </a:extLst>
          </p:cNvPr>
          <p:cNvSpPr txBox="1"/>
          <p:nvPr/>
        </p:nvSpPr>
        <p:spPr>
          <a:xfrm>
            <a:off x="3687097" y="2358931"/>
            <a:ext cx="626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Prazo contratual inicial é baseada em tarifas integrais máximas</a:t>
            </a:r>
            <a:endParaRPr lang="x-none" b="1" i="1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2BF52FA5-D127-4057-33DA-5FE479D237A6}"/>
              </a:ext>
            </a:extLst>
          </p:cNvPr>
          <p:cNvSpPr txBox="1"/>
          <p:nvPr/>
        </p:nvSpPr>
        <p:spPr>
          <a:xfrm>
            <a:off x="3365369" y="237506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B8A3D85E-44AC-3A33-9FA5-3E325D75237F}"/>
              </a:ext>
            </a:extLst>
          </p:cNvPr>
          <p:cNvSpPr txBox="1"/>
          <p:nvPr/>
        </p:nvSpPr>
        <p:spPr>
          <a:xfrm>
            <a:off x="3365369" y="2865265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69EC7042-3C94-EF50-5B1E-443B312B973C}"/>
              </a:ext>
            </a:extLst>
          </p:cNvPr>
          <p:cNvSpPr txBox="1"/>
          <p:nvPr/>
        </p:nvSpPr>
        <p:spPr>
          <a:xfrm>
            <a:off x="3365369" y="353456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CB3B6B54-7C04-A916-ED70-EA9B6353C3E2}"/>
              </a:ext>
            </a:extLst>
          </p:cNvPr>
          <p:cNvSpPr txBox="1"/>
          <p:nvPr/>
        </p:nvSpPr>
        <p:spPr>
          <a:xfrm>
            <a:off x="3365369" y="421329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73EB52B6-4965-35A8-1470-E38DC4EA71AF}"/>
              </a:ext>
            </a:extLst>
          </p:cNvPr>
          <p:cNvSpPr txBox="1"/>
          <p:nvPr/>
        </p:nvSpPr>
        <p:spPr>
          <a:xfrm>
            <a:off x="3629669" y="4855480"/>
            <a:ext cx="39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rgbClr val="0070C0"/>
                </a:solidFill>
              </a:rPr>
              <a:t>Direitos pela outorga da Concessão</a:t>
            </a:r>
            <a:endParaRPr lang="x-none" sz="2000" b="1" dirty="0">
              <a:solidFill>
                <a:srgbClr val="0070C0"/>
              </a:solidFill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6243AC35-D4F8-928B-6081-61ADAFE58714}"/>
              </a:ext>
            </a:extLst>
          </p:cNvPr>
          <p:cNvSpPr txBox="1"/>
          <p:nvPr/>
        </p:nvSpPr>
        <p:spPr>
          <a:xfrm>
            <a:off x="3688665" y="5254529"/>
            <a:ext cx="7034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Licenciamento junto do Banco Nacional de Angola para acesso a divisas.</a:t>
            </a:r>
            <a:endParaRPr lang="x-none" b="1" i="1" dirty="0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2601531-5280-F0A8-3262-BC12EDC6E3E8}"/>
              </a:ext>
            </a:extLst>
          </p:cNvPr>
          <p:cNvSpPr txBox="1"/>
          <p:nvPr/>
        </p:nvSpPr>
        <p:spPr>
          <a:xfrm>
            <a:off x="3366937" y="5270665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417362DA-1083-80BB-E529-888AAA44D980}"/>
              </a:ext>
            </a:extLst>
          </p:cNvPr>
          <p:cNvSpPr txBox="1"/>
          <p:nvPr/>
        </p:nvSpPr>
        <p:spPr>
          <a:xfrm>
            <a:off x="3688665" y="5612747"/>
            <a:ext cx="6165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Mecanismos de compensação em caso de variações cambiais.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26FEBE16-1840-B10A-074E-9EB2256F9A7D}"/>
              </a:ext>
            </a:extLst>
          </p:cNvPr>
          <p:cNvSpPr txBox="1"/>
          <p:nvPr/>
        </p:nvSpPr>
        <p:spPr>
          <a:xfrm>
            <a:off x="3366937" y="5628883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24" name="Rectângulo 23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CaixaDeTexto 28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0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98" y="212277"/>
            <a:ext cx="574161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tângulo 20"/>
          <p:cNvSpPr/>
          <p:nvPr/>
        </p:nvSpPr>
        <p:spPr>
          <a:xfrm>
            <a:off x="621300" y="473951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2" name="Imagem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0693" y="103695"/>
            <a:ext cx="1332808" cy="596065"/>
          </a:xfrm>
          <a:prstGeom prst="rect">
            <a:avLst/>
          </a:prstGeom>
        </p:spPr>
      </p:pic>
      <p:sp>
        <p:nvSpPr>
          <p:cNvPr id="43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18</a:t>
            </a:fld>
            <a:endParaRPr lang="pt-PT" dirty="0"/>
          </a:p>
        </p:txBody>
      </p:sp>
      <p:sp>
        <p:nvSpPr>
          <p:cNvPr id="44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18</a:t>
            </a:fld>
            <a:endParaRPr lang="pt-PT"/>
          </a:p>
        </p:txBody>
      </p:sp>
      <p:cxnSp>
        <p:nvCxnSpPr>
          <p:cNvPr id="45" name="Conexão recta 44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Imagem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48" name="Imagem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9" name="Imagem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50" name="Imagem 4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51" name="Imagem 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52" name="Imagem 51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Imagem 52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75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580579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19</a:t>
            </a:fld>
            <a:endParaRPr lang="pt-PT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7F4D1C87-119F-8433-0AAB-F8F935E70B39}"/>
              </a:ext>
            </a:extLst>
          </p:cNvPr>
          <p:cNvSpPr/>
          <p:nvPr/>
        </p:nvSpPr>
        <p:spPr>
          <a:xfrm>
            <a:off x="7619243" y="5580579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B0049B1-3ACB-DC33-98B8-62B725B7D7F4}"/>
              </a:ext>
            </a:extLst>
          </p:cNvPr>
          <p:cNvSpPr txBox="1"/>
          <p:nvPr/>
        </p:nvSpPr>
        <p:spPr>
          <a:xfrm>
            <a:off x="1091921" y="5340853"/>
            <a:ext cx="87700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b="1" i="1" dirty="0"/>
              <a:t>Definição e enquadramento dos níveis de produção de energias mínima e máxima.</a:t>
            </a:r>
            <a:endParaRPr lang="pt-PT" b="1" dirty="0"/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8BB37B1-819C-CEBB-C627-EA77BD5A6414}"/>
              </a:ext>
            </a:extLst>
          </p:cNvPr>
          <p:cNvSpPr txBox="1"/>
          <p:nvPr/>
        </p:nvSpPr>
        <p:spPr>
          <a:xfrm>
            <a:off x="29610" y="961888"/>
            <a:ext cx="4847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Produção Vinculada Renovável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D180845-CAE6-F8F8-6D2A-15F3B8B545CC}"/>
              </a:ext>
            </a:extLst>
          </p:cNvPr>
          <p:cNvSpPr txBox="1"/>
          <p:nvPr/>
        </p:nvSpPr>
        <p:spPr>
          <a:xfrm>
            <a:off x="37707" y="1828796"/>
            <a:ext cx="5271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>
                <a:solidFill>
                  <a:srgbClr val="0070C0"/>
                </a:solidFill>
              </a:rPr>
              <a:t>Outros Actos de Enquadramento Regulamentar</a:t>
            </a:r>
            <a:endParaRPr lang="x-none" sz="2000" b="1" dirty="0">
              <a:solidFill>
                <a:srgbClr val="0070C0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5F91E07-5E14-AC85-BBC6-AF04D632B353}"/>
              </a:ext>
            </a:extLst>
          </p:cNvPr>
          <p:cNvSpPr txBox="1"/>
          <p:nvPr/>
        </p:nvSpPr>
        <p:spPr>
          <a:xfrm>
            <a:off x="1084082" y="2243580"/>
            <a:ext cx="858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Definição do procedimento de concurso e/ou por manifestação de interesse e suas fases</a:t>
            </a:r>
            <a:endParaRPr lang="x-none" b="1" i="1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F8EBB79-CC00-6386-BA1C-A941C411D2E2}"/>
              </a:ext>
            </a:extLst>
          </p:cNvPr>
          <p:cNvSpPr txBox="1"/>
          <p:nvPr/>
        </p:nvSpPr>
        <p:spPr>
          <a:xfrm>
            <a:off x="1094739" y="2648930"/>
            <a:ext cx="7831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Critérios de Selecção de candidatos em função dos procedimentos estabelecidos</a:t>
            </a:r>
            <a:endParaRPr lang="x-none" b="1" dirty="0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E6A9624E-2B85-CD9B-6750-0F6300BB91D2}"/>
              </a:ext>
            </a:extLst>
          </p:cNvPr>
          <p:cNvSpPr txBox="1"/>
          <p:nvPr/>
        </p:nvSpPr>
        <p:spPr>
          <a:xfrm>
            <a:off x="1096308" y="3074703"/>
            <a:ext cx="245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Garantias a estabelecer</a:t>
            </a:r>
            <a:endParaRPr lang="x-none" b="1" i="1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5A440DE-4B0C-1A9B-4563-38F689151642}"/>
              </a:ext>
            </a:extLst>
          </p:cNvPr>
          <p:cNvSpPr txBox="1"/>
          <p:nvPr/>
        </p:nvSpPr>
        <p:spPr>
          <a:xfrm>
            <a:off x="1096307" y="3480055"/>
            <a:ext cx="418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Qualificação dos concorrentes/candidatos</a:t>
            </a:r>
            <a:endParaRPr lang="x-none" b="1" i="1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4F23ED82-6023-27BF-372A-F084E74DB580}"/>
              </a:ext>
            </a:extLst>
          </p:cNvPr>
          <p:cNvSpPr txBox="1"/>
          <p:nvPr/>
        </p:nvSpPr>
        <p:spPr>
          <a:xfrm>
            <a:off x="1096307" y="3819419"/>
            <a:ext cx="13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Penalidades</a:t>
            </a:r>
            <a:endParaRPr lang="x-none" b="1" i="1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F348166-6100-570F-209B-D68BE892F029}"/>
              </a:ext>
            </a:extLst>
          </p:cNvPr>
          <p:cNvSpPr txBox="1"/>
          <p:nvPr/>
        </p:nvSpPr>
        <p:spPr>
          <a:xfrm>
            <a:off x="1096307" y="4224771"/>
            <a:ext cx="8811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Criação de um Fundo para suporte da Produção Vinculada Renovável mitigando diferenças</a:t>
            </a:r>
          </a:p>
          <a:p>
            <a:r>
              <a:rPr lang="pt-PT" b="1" i="1" dirty="0"/>
              <a:t> de remuneração – renováveis/regime geral</a:t>
            </a:r>
            <a:endParaRPr lang="x-none" b="1" i="1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F984570-302E-DE67-8622-57EC9B50D919}"/>
              </a:ext>
            </a:extLst>
          </p:cNvPr>
          <p:cNvSpPr txBox="1"/>
          <p:nvPr/>
        </p:nvSpPr>
        <p:spPr>
          <a:xfrm>
            <a:off x="1096307" y="4941211"/>
            <a:ext cx="6834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i="1" dirty="0"/>
              <a:t>Definição da origem e alocação dos recursos para o Fundo de Suporte.</a:t>
            </a:r>
            <a:endParaRPr lang="x-none" b="1" i="1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9351DEC0-FD6E-9CCD-C4B2-D894162F4959}"/>
              </a:ext>
            </a:extLst>
          </p:cNvPr>
          <p:cNvSpPr txBox="1"/>
          <p:nvPr/>
        </p:nvSpPr>
        <p:spPr>
          <a:xfrm>
            <a:off x="1094739" y="5696464"/>
            <a:ext cx="619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Reduções fiscais – impostos sobre rendimentos e importações. </a:t>
            </a:r>
            <a:endParaRPr lang="x-none" b="1" dirty="0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5F8DB77E-387E-945C-9322-371B138A023F}"/>
              </a:ext>
            </a:extLst>
          </p:cNvPr>
          <p:cNvSpPr txBox="1"/>
          <p:nvPr/>
        </p:nvSpPr>
        <p:spPr>
          <a:xfrm>
            <a:off x="801279" y="2285154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CB815913-19C5-3074-B29B-47EF96E4F128}"/>
              </a:ext>
            </a:extLst>
          </p:cNvPr>
          <p:cNvSpPr txBox="1"/>
          <p:nvPr/>
        </p:nvSpPr>
        <p:spPr>
          <a:xfrm>
            <a:off x="802847" y="2673227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CC894A93-4B0E-270F-0CC3-D115CC2F42AA}"/>
              </a:ext>
            </a:extLst>
          </p:cNvPr>
          <p:cNvSpPr txBox="1"/>
          <p:nvPr/>
        </p:nvSpPr>
        <p:spPr>
          <a:xfrm>
            <a:off x="804415" y="3089577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275CEC69-991E-B568-BD9D-827A3CFFBB79}"/>
              </a:ext>
            </a:extLst>
          </p:cNvPr>
          <p:cNvSpPr txBox="1"/>
          <p:nvPr/>
        </p:nvSpPr>
        <p:spPr>
          <a:xfrm>
            <a:off x="805983" y="3487074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9A69351F-3422-F67D-33FA-3166F27C0F4D}"/>
              </a:ext>
            </a:extLst>
          </p:cNvPr>
          <p:cNvSpPr txBox="1"/>
          <p:nvPr/>
        </p:nvSpPr>
        <p:spPr>
          <a:xfrm>
            <a:off x="807554" y="3828012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441659C6-4F30-8A89-8A2A-224BBB7594B9}"/>
              </a:ext>
            </a:extLst>
          </p:cNvPr>
          <p:cNvSpPr txBox="1"/>
          <p:nvPr/>
        </p:nvSpPr>
        <p:spPr>
          <a:xfrm>
            <a:off x="818549" y="4234936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224CF9E6-F972-FBAA-7AD8-D723EF29DE04}"/>
              </a:ext>
            </a:extLst>
          </p:cNvPr>
          <p:cNvSpPr txBox="1"/>
          <p:nvPr/>
        </p:nvSpPr>
        <p:spPr>
          <a:xfrm>
            <a:off x="820117" y="4952947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34EE24CA-FB27-1B6D-722F-BAC0D57E7338}"/>
              </a:ext>
            </a:extLst>
          </p:cNvPr>
          <p:cNvSpPr txBox="1"/>
          <p:nvPr/>
        </p:nvSpPr>
        <p:spPr>
          <a:xfrm>
            <a:off x="821685" y="5369298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9D8D6A81-93D9-F152-6FB6-EE9BC0FEFF92}"/>
              </a:ext>
            </a:extLst>
          </p:cNvPr>
          <p:cNvSpPr txBox="1"/>
          <p:nvPr/>
        </p:nvSpPr>
        <p:spPr>
          <a:xfrm>
            <a:off x="823253" y="5757368"/>
            <a:ext cx="3487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29" name="Rectângulo 28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CaixaDeTexto 30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46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6" y="183996"/>
            <a:ext cx="555308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tângulo 20"/>
          <p:cNvSpPr/>
          <p:nvPr/>
        </p:nvSpPr>
        <p:spPr>
          <a:xfrm>
            <a:off x="555312" y="464524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8" name="Imagem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49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19</a:t>
            </a:fld>
            <a:endParaRPr lang="pt-PT"/>
          </a:p>
        </p:txBody>
      </p:sp>
      <p:sp>
        <p:nvSpPr>
          <p:cNvPr id="50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19</a:t>
            </a:fld>
            <a:endParaRPr lang="pt-PT" dirty="0"/>
          </a:p>
        </p:txBody>
      </p:sp>
      <p:sp>
        <p:nvSpPr>
          <p:cNvPr id="51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19</a:t>
            </a:fld>
            <a:endParaRPr lang="pt-PT"/>
          </a:p>
        </p:txBody>
      </p:sp>
      <p:cxnSp>
        <p:nvCxnSpPr>
          <p:cNvPr id="52" name="Conexão recta 51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Imagem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54" name="Imagem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55" name="Imagem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56" name="Imagem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57" name="Imagem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58" name="Imagem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59" name="Imagem 58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Imagem 59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426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>
            <a:off x="12297" y="5992837"/>
            <a:ext cx="12192000" cy="28135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tângulo 22"/>
          <p:cNvSpPr/>
          <p:nvPr/>
        </p:nvSpPr>
        <p:spPr>
          <a:xfrm>
            <a:off x="0" y="1"/>
            <a:ext cx="12192000" cy="81592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pic>
        <p:nvPicPr>
          <p:cNvPr id="27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64" y="99153"/>
            <a:ext cx="583588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ângulo 20"/>
          <p:cNvSpPr/>
          <p:nvPr/>
        </p:nvSpPr>
        <p:spPr>
          <a:xfrm>
            <a:off x="1046370" y="351400"/>
            <a:ext cx="1366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9º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460373" y="1814122"/>
            <a:ext cx="1881115" cy="1871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CaixaDeTexto 30"/>
          <p:cNvSpPr txBox="1"/>
          <p:nvPr/>
        </p:nvSpPr>
        <p:spPr>
          <a:xfrm>
            <a:off x="460373" y="1368334"/>
            <a:ext cx="1881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Foto/Picture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6385731" y="881834"/>
            <a:ext cx="229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Biografia/Biography 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193365" y="1320703"/>
            <a:ext cx="7821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Nome/</a:t>
            </a:r>
            <a:r>
              <a:rPr lang="pt-PT" dirty="0" err="1"/>
              <a:t>Name</a:t>
            </a:r>
            <a:r>
              <a:rPr lang="pt-PT" dirty="0"/>
              <a:t>: Marino Bulles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3193365" y="1700435"/>
            <a:ext cx="8356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Empresa/</a:t>
            </a:r>
            <a:r>
              <a:rPr lang="pt-PT" dirty="0" err="1"/>
              <a:t>company</a:t>
            </a:r>
            <a:r>
              <a:rPr lang="pt-PT" dirty="0"/>
              <a:t>: IRSEA – INSTITUTO REGULADOR DOS SERVIÇOS DE ELECTRICIDADE E DE ÁGUA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3193365" y="2396750"/>
            <a:ext cx="835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Posição/</a:t>
            </a:r>
            <a:r>
              <a:rPr lang="pt-PT" dirty="0" err="1"/>
              <a:t>Position</a:t>
            </a:r>
            <a:r>
              <a:rPr lang="pt-PT" dirty="0"/>
              <a:t>: Chefe do Departamento Técnico-Jurídico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3193365" y="2737189"/>
            <a:ext cx="91582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Trajectória Profissional/Career </a:t>
            </a:r>
            <a:r>
              <a:rPr lang="pt-PT" dirty="0" err="1"/>
              <a:t>Path</a:t>
            </a:r>
            <a:r>
              <a:rPr lang="pt-PT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AO" dirty="0"/>
              <a:t>Técnico Superior – Jurista</a:t>
            </a:r>
            <a:r>
              <a:rPr lang="pt-PT" dirty="0"/>
              <a:t> - no Gabinete de Assessoria Jurídica do IRSE – Instituto Regulador do Sector Elétrico – 2014/2015;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/>
              <a:t>Coordenador do Domínio de Assessoria Jurídica e de Intercâmbio no IRSEA – Instituto Regulador dos Serviços de </a:t>
            </a:r>
            <a:r>
              <a:rPr lang="pt-PT" dirty="0" err="1"/>
              <a:t>Electricidade</a:t>
            </a:r>
            <a:r>
              <a:rPr lang="pt-PT" dirty="0"/>
              <a:t> e de Água – 2015/2017;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/>
              <a:t>Fez parte dos seguintes Grupos de Trabalho: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/>
              <a:t>Grupo de Trabalho que elaborou a Proposta de Alteração a Lei Geral de </a:t>
            </a:r>
            <a:r>
              <a:rPr lang="pt-PT" dirty="0" err="1"/>
              <a:t>Electricidade</a:t>
            </a:r>
            <a:r>
              <a:rPr lang="pt-PT" dirty="0"/>
              <a:t> de Angola;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dirty="0"/>
              <a:t>Grupo de Trabalho de elaboração, preparação, revisão e adequação dos Regulamentos da Lei de Alteração da Lei Geral de </a:t>
            </a:r>
            <a:r>
              <a:rPr lang="pt-PT" dirty="0" err="1"/>
              <a:t>Electricidade</a:t>
            </a:r>
            <a:r>
              <a:rPr lang="pt-PT" dirty="0"/>
              <a:t> de Angola e demais Regulamentos para o Sector </a:t>
            </a:r>
            <a:r>
              <a:rPr lang="pt-PT" dirty="0" err="1"/>
              <a:t>Eléctrico</a:t>
            </a:r>
            <a:r>
              <a:rPr lang="pt-PT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06883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20</a:t>
            </a:fld>
            <a:endParaRPr lang="pt-PT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6212C2C-9C87-8A57-EE25-6A9FDE71AD6F}"/>
              </a:ext>
            </a:extLst>
          </p:cNvPr>
          <p:cNvSpPr txBox="1"/>
          <p:nvPr/>
        </p:nvSpPr>
        <p:spPr>
          <a:xfrm>
            <a:off x="0" y="950013"/>
            <a:ext cx="8666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Produção Vinculada Renovável Em Sistemas Isolados (SI)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09E7B13-3FAC-2A74-620C-8E1A8B250C28}"/>
              </a:ext>
            </a:extLst>
          </p:cNvPr>
          <p:cNvSpPr txBox="1"/>
          <p:nvPr/>
        </p:nvSpPr>
        <p:spPr>
          <a:xfrm>
            <a:off x="65988" y="1836856"/>
            <a:ext cx="2422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Procedimentos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4A9B66B-4BF9-69A3-EA36-993D6392C9F8}"/>
              </a:ext>
            </a:extLst>
          </p:cNvPr>
          <p:cNvSpPr txBox="1"/>
          <p:nvPr/>
        </p:nvSpPr>
        <p:spPr>
          <a:xfrm>
            <a:off x="933252" y="2422688"/>
            <a:ext cx="10532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Entidades detentoras de licença de distribuição em SI ou de concessão de distribuição que abranja SI podem </a:t>
            </a:r>
          </a:p>
          <a:p>
            <a:r>
              <a:rPr lang="pt-PT" b="1" dirty="0"/>
              <a:t>requerer autorização para construção e operação de Centrais em SI com potências até 5 MW</a:t>
            </a:r>
            <a:endParaRPr lang="x-none" b="1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1981D5C-3D8D-BCD8-7F7A-BD50DF72F1B0}"/>
              </a:ext>
            </a:extLst>
          </p:cNvPr>
          <p:cNvSpPr txBox="1"/>
          <p:nvPr/>
        </p:nvSpPr>
        <p:spPr>
          <a:xfrm>
            <a:off x="942678" y="3233394"/>
            <a:ext cx="10631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A autorização é concedida pelo Ministro que superintende o sector de actividade de energia e confere direito </a:t>
            </a:r>
          </a:p>
          <a:p>
            <a:r>
              <a:rPr lang="pt-PT" b="1" dirty="0"/>
              <a:t>a assinatura do Contrato de Aquisição de Energia (CAE)</a:t>
            </a:r>
            <a:endParaRPr lang="x-none" b="1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BD0223-DD81-5576-4EC5-C1E8A8626E68}"/>
              </a:ext>
            </a:extLst>
          </p:cNvPr>
          <p:cNvSpPr txBox="1"/>
          <p:nvPr/>
        </p:nvSpPr>
        <p:spPr>
          <a:xfrm>
            <a:off x="933256" y="3996967"/>
            <a:ext cx="11138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O Contrato de Aquisição de Energia (CAE) é celebrado entre o produtor, a entidade distribuidora da licença ou da </a:t>
            </a:r>
          </a:p>
          <a:p>
            <a:r>
              <a:rPr lang="pt-PT" b="1" dirty="0"/>
              <a:t>concessão de distribuição e a concessionária da Rede Nacional de Transporte na condição de Operador de mercado</a:t>
            </a:r>
            <a:endParaRPr lang="x-none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75C4BB1-5B7B-2AB9-AE1A-C48C3052F6AB}"/>
              </a:ext>
            </a:extLst>
          </p:cNvPr>
          <p:cNvSpPr txBox="1"/>
          <p:nvPr/>
        </p:nvSpPr>
        <p:spPr>
          <a:xfrm>
            <a:off x="933251" y="4713395"/>
            <a:ext cx="11158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O prazo máximo dos Contratos é de 5 anos podendo ser estabelecido um prazo superior em situações devidamente</a:t>
            </a:r>
          </a:p>
          <a:p>
            <a:r>
              <a:rPr lang="pt-PT" b="1" dirty="0"/>
              <a:t>fundamentadas</a:t>
            </a:r>
            <a:endParaRPr lang="x-none" b="1" dirty="0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717D97C9-89E1-7C4E-9DA5-3953BA8661C6}"/>
              </a:ext>
            </a:extLst>
          </p:cNvPr>
          <p:cNvSpPr txBox="1"/>
          <p:nvPr/>
        </p:nvSpPr>
        <p:spPr>
          <a:xfrm>
            <a:off x="565610" y="2426560"/>
            <a:ext cx="301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039555C4-E033-C18D-8884-EF03D06E38F4}"/>
              </a:ext>
            </a:extLst>
          </p:cNvPr>
          <p:cNvSpPr txBox="1"/>
          <p:nvPr/>
        </p:nvSpPr>
        <p:spPr>
          <a:xfrm>
            <a:off x="567178" y="3238836"/>
            <a:ext cx="301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2265D78-9EE6-B6AF-E96D-2572916C1775}"/>
              </a:ext>
            </a:extLst>
          </p:cNvPr>
          <p:cNvSpPr txBox="1"/>
          <p:nvPr/>
        </p:nvSpPr>
        <p:spPr>
          <a:xfrm>
            <a:off x="568746" y="3975698"/>
            <a:ext cx="301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CE41C987-C177-3058-ABB3-03AABC65BE79}"/>
              </a:ext>
            </a:extLst>
          </p:cNvPr>
          <p:cNvSpPr txBox="1"/>
          <p:nvPr/>
        </p:nvSpPr>
        <p:spPr>
          <a:xfrm>
            <a:off x="579741" y="4703135"/>
            <a:ext cx="301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dirty="0"/>
              <a:t>-</a:t>
            </a:r>
            <a:endParaRPr lang="x-none" dirty="0"/>
          </a:p>
        </p:txBody>
      </p:sp>
      <p:sp>
        <p:nvSpPr>
          <p:cNvPr id="18" name="Rectângulo 17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25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6" y="249984"/>
            <a:ext cx="545881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tângulo 20"/>
          <p:cNvSpPr/>
          <p:nvPr/>
        </p:nvSpPr>
        <p:spPr>
          <a:xfrm>
            <a:off x="555307" y="530513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30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20</a:t>
            </a:fld>
            <a:endParaRPr lang="pt-PT"/>
          </a:p>
        </p:txBody>
      </p:sp>
      <p:sp>
        <p:nvSpPr>
          <p:cNvPr id="31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20</a:t>
            </a:fld>
            <a:endParaRPr lang="pt-PT"/>
          </a:p>
        </p:txBody>
      </p:sp>
      <p:sp>
        <p:nvSpPr>
          <p:cNvPr id="35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20</a:t>
            </a:fld>
            <a:endParaRPr lang="pt-PT" dirty="0"/>
          </a:p>
        </p:txBody>
      </p:sp>
      <p:sp>
        <p:nvSpPr>
          <p:cNvPr id="36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20</a:t>
            </a:fld>
            <a:endParaRPr lang="pt-PT"/>
          </a:p>
        </p:txBody>
      </p:sp>
      <p:cxnSp>
        <p:nvCxnSpPr>
          <p:cNvPr id="37" name="Conexão recta 36"/>
          <p:cNvCxnSpPr/>
          <p:nvPr/>
        </p:nvCxnSpPr>
        <p:spPr>
          <a:xfrm flipV="1">
            <a:off x="0" y="5981700"/>
            <a:ext cx="12192000" cy="381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m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39" name="Imagem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40" name="Imagem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1" name="Imagem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42" name="Imagem 4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43" name="Imagem 4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4" name="Imagem 43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Imagem 44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5324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619243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37966"/>
            <a:ext cx="351560" cy="365125"/>
          </a:xfrm>
        </p:spPr>
        <p:txBody>
          <a:bodyPr/>
          <a:lstStyle/>
          <a:p>
            <a:fld id="{38C81B9C-829A-4641-95E7-DF01E0240BA7}" type="slidenum">
              <a:rPr lang="pt-PT" smtClean="0"/>
              <a:t>21</a:t>
            </a:fld>
            <a:endParaRPr lang="pt-PT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9D7C44B-3F21-F4C1-F8C7-37783A23DAC9}"/>
              </a:ext>
            </a:extLst>
          </p:cNvPr>
          <p:cNvSpPr txBox="1"/>
          <p:nvPr/>
        </p:nvSpPr>
        <p:spPr>
          <a:xfrm>
            <a:off x="54732" y="1052316"/>
            <a:ext cx="6063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Remuneração em Sistemas Isolados (SI)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44CE5BCF-3FC6-AEFD-EE83-80E54BDC3EF8}"/>
              </a:ext>
            </a:extLst>
          </p:cNvPr>
          <p:cNvSpPr/>
          <p:nvPr/>
        </p:nvSpPr>
        <p:spPr>
          <a:xfrm>
            <a:off x="9712000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26" name="Marcador de Posição do Número do Diapositivo 6">
            <a:extLst>
              <a:ext uri="{FF2B5EF4-FFF2-40B4-BE49-F238E27FC236}">
                <a16:creationId xmlns:a16="http://schemas.microsoft.com/office/drawing/2014/main" id="{3D48A12C-B9F7-A40E-BF41-330BA43A3E0C}"/>
              </a:ext>
            </a:extLst>
          </p:cNvPr>
          <p:cNvSpPr txBox="1">
            <a:spLocks/>
          </p:cNvSpPr>
          <p:nvPr/>
        </p:nvSpPr>
        <p:spPr>
          <a:xfrm>
            <a:off x="10831397" y="6363249"/>
            <a:ext cx="4787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C81B9C-829A-4641-95E7-DF01E0240BA7}" type="slidenum">
              <a:rPr lang="pt-PT" smtClean="0"/>
              <a:pPr/>
              <a:t>21</a:t>
            </a:fld>
            <a:endParaRPr lang="pt-PT" dirty="0"/>
          </a:p>
        </p:txBody>
      </p:sp>
      <p:grpSp>
        <p:nvGrpSpPr>
          <p:cNvPr id="27" name="Group 5">
            <a:extLst>
              <a:ext uri="{FF2B5EF4-FFF2-40B4-BE49-F238E27FC236}">
                <a16:creationId xmlns:a16="http://schemas.microsoft.com/office/drawing/2014/main" id="{5F1F137F-C838-164B-A8DD-A1E1152DDA67}"/>
              </a:ext>
            </a:extLst>
          </p:cNvPr>
          <p:cNvGrpSpPr/>
          <p:nvPr/>
        </p:nvGrpSpPr>
        <p:grpSpPr>
          <a:xfrm>
            <a:off x="3716236" y="2848199"/>
            <a:ext cx="7453957" cy="3171137"/>
            <a:chOff x="720431" y="2788707"/>
            <a:chExt cx="8284621" cy="3226450"/>
          </a:xfrm>
        </p:grpSpPr>
        <p:grpSp>
          <p:nvGrpSpPr>
            <p:cNvPr id="28" name="Group 61">
              <a:extLst>
                <a:ext uri="{FF2B5EF4-FFF2-40B4-BE49-F238E27FC236}">
                  <a16:creationId xmlns:a16="http://schemas.microsoft.com/office/drawing/2014/main" id="{4AA557BF-74CC-E35C-041C-9BAF21E763F3}"/>
                </a:ext>
              </a:extLst>
            </p:cNvPr>
            <p:cNvGrpSpPr/>
            <p:nvPr/>
          </p:nvGrpSpPr>
          <p:grpSpPr>
            <a:xfrm>
              <a:off x="720431" y="5348815"/>
              <a:ext cx="8284621" cy="666342"/>
              <a:chOff x="720431" y="5348815"/>
              <a:chExt cx="8284621" cy="666342"/>
            </a:xfrm>
          </p:grpSpPr>
          <p:sp>
            <p:nvSpPr>
              <p:cNvPr id="60" name="TextBox 64">
                <a:extLst>
                  <a:ext uri="{FF2B5EF4-FFF2-40B4-BE49-F238E27FC236}">
                    <a16:creationId xmlns:a16="http://schemas.microsoft.com/office/drawing/2014/main" id="{C9E188EA-7A9C-D047-E72F-E0CB04314BDD}"/>
                  </a:ext>
                </a:extLst>
              </p:cNvPr>
              <p:cNvSpPr txBox="1"/>
              <p:nvPr/>
            </p:nvSpPr>
            <p:spPr>
              <a:xfrm flipH="1">
                <a:off x="725080" y="5348815"/>
                <a:ext cx="8279972" cy="334329"/>
              </a:xfrm>
              <a:prstGeom prst="homePlate">
                <a:avLst>
                  <a:gd name="adj" fmla="val 42697"/>
                </a:avLst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bg1"/>
                </a:solidFill>
              </a:ln>
            </p:spPr>
            <p:txBody>
              <a:bodyPr wrap="square" lIns="36000" tIns="45720" rIns="36000" bIns="45720" rtlCol="0" anchor="ctr">
                <a:noAutofit/>
              </a:bodyPr>
              <a:lstStyle/>
              <a:p>
                <a:pPr algn="ctr"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pt-PT" sz="1400" b="1" dirty="0">
                    <a:solidFill>
                      <a:prstClr val="white"/>
                    </a:solidFill>
                    <a:latin typeface="+mj-lt"/>
                  </a:rPr>
                  <a:t>FLUXO DE PAGAMENTOS - REMUNERAÇÃO AGENTES</a:t>
                </a:r>
              </a:p>
            </p:txBody>
          </p:sp>
          <p:sp>
            <p:nvSpPr>
              <p:cNvPr id="61" name="TextBox 65">
                <a:extLst>
                  <a:ext uri="{FF2B5EF4-FFF2-40B4-BE49-F238E27FC236}">
                    <a16:creationId xmlns:a16="http://schemas.microsoft.com/office/drawing/2014/main" id="{AF03CFC0-5BEE-153B-D19E-AE0EC1AC477F}"/>
                  </a:ext>
                </a:extLst>
              </p:cNvPr>
              <p:cNvSpPr txBox="1"/>
              <p:nvPr/>
            </p:nvSpPr>
            <p:spPr>
              <a:xfrm flipH="1">
                <a:off x="1481103" y="5705989"/>
                <a:ext cx="7523947" cy="260999"/>
              </a:xfrm>
              <a:prstGeom prst="homePlate">
                <a:avLst>
                  <a:gd name="adj" fmla="val 16482"/>
                </a:avLst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bg1"/>
                </a:solidFill>
              </a:ln>
            </p:spPr>
            <p:txBody>
              <a:bodyPr wrap="square" lIns="36000" tIns="45720" rIns="36000" bIns="45720" rtlCol="0" anchor="ctr">
                <a:noAutofit/>
              </a:bodyPr>
              <a:lstStyle>
                <a:defPPr>
                  <a:defRPr lang="de-DE"/>
                </a:defPPr>
                <a:lvl1pPr algn="ctr">
                  <a:spcBef>
                    <a:spcPts val="300"/>
                  </a:spcBef>
                  <a:spcAft>
                    <a:spcPts val="300"/>
                  </a:spcAft>
                  <a:defRPr sz="1200" b="1">
                    <a:solidFill>
                      <a:prstClr val="white"/>
                    </a:solidFill>
                    <a:latin typeface="Century Gothic"/>
                  </a:defRPr>
                </a:lvl1pPr>
              </a:lstStyle>
              <a:p>
                <a:pPr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dirty="0">
                    <a:latin typeface="+mj-lt"/>
                  </a:rPr>
                  <a:t>Clientes pagam ao Produtor - Distribuidor</a:t>
                </a:r>
              </a:p>
            </p:txBody>
          </p:sp>
          <p:pic>
            <p:nvPicPr>
              <p:cNvPr id="62" name="Picture 2" descr="C:\Users\ricardo.j.trindade\Desktop\20728[1].png">
                <a:extLst>
                  <a:ext uri="{FF2B5EF4-FFF2-40B4-BE49-F238E27FC236}">
                    <a16:creationId xmlns:a16="http://schemas.microsoft.com/office/drawing/2014/main" id="{9877FF7B-8D0F-2298-AD35-408A43552D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383" t="27707" r="16471" b="28321"/>
              <a:stretch/>
            </p:blipFill>
            <p:spPr bwMode="auto">
              <a:xfrm>
                <a:off x="720431" y="5705989"/>
                <a:ext cx="752429" cy="3091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2" name="Group 74">
              <a:extLst>
                <a:ext uri="{FF2B5EF4-FFF2-40B4-BE49-F238E27FC236}">
                  <a16:creationId xmlns:a16="http://schemas.microsoft.com/office/drawing/2014/main" id="{3C21D750-9385-8C3F-C35A-99E39016EB2A}"/>
                </a:ext>
              </a:extLst>
            </p:cNvPr>
            <p:cNvGrpSpPr/>
            <p:nvPr/>
          </p:nvGrpSpPr>
          <p:grpSpPr>
            <a:xfrm>
              <a:off x="5430153" y="4787920"/>
              <a:ext cx="2270255" cy="559972"/>
              <a:chOff x="5430153" y="4787920"/>
              <a:chExt cx="2270255" cy="559972"/>
            </a:xfrm>
          </p:grpSpPr>
          <p:cxnSp>
            <p:nvCxnSpPr>
              <p:cNvPr id="58" name="Straight Arrow Connector 21">
                <a:extLst>
                  <a:ext uri="{FF2B5EF4-FFF2-40B4-BE49-F238E27FC236}">
                    <a16:creationId xmlns:a16="http://schemas.microsoft.com/office/drawing/2014/main" id="{2DC5F3D5-3A2B-F35F-4E43-B411AE468EC5}"/>
                  </a:ext>
                </a:extLst>
              </p:cNvPr>
              <p:cNvCxnSpPr/>
              <p:nvPr/>
            </p:nvCxnSpPr>
            <p:spPr>
              <a:xfrm rot="5400000">
                <a:off x="6558931" y="3659142"/>
                <a:ext cx="12700" cy="2270255"/>
              </a:xfrm>
              <a:prstGeom prst="bent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80">
                <a:extLst>
                  <a:ext uri="{FF2B5EF4-FFF2-40B4-BE49-F238E27FC236}">
                    <a16:creationId xmlns:a16="http://schemas.microsoft.com/office/drawing/2014/main" id="{D42A2CE4-C02F-08ED-EC16-AAF3FFD9627D}"/>
                  </a:ext>
                </a:extLst>
              </p:cNvPr>
              <p:cNvSpPr txBox="1"/>
              <p:nvPr/>
            </p:nvSpPr>
            <p:spPr>
              <a:xfrm>
                <a:off x="5967441" y="4867761"/>
                <a:ext cx="1257336" cy="480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  <a:effectLst/>
            </p:spPr>
            <p:txBody>
              <a:bodyPr wrap="none" lIns="18000" tIns="45720" rIns="18000" bIns="4572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Tarifa Uniforme</a:t>
                </a:r>
              </a:p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Regulada</a:t>
                </a:r>
              </a:p>
            </p:txBody>
          </p:sp>
        </p:grpSp>
        <p:grpSp>
          <p:nvGrpSpPr>
            <p:cNvPr id="33" name="Group 81">
              <a:extLst>
                <a:ext uri="{FF2B5EF4-FFF2-40B4-BE49-F238E27FC236}">
                  <a16:creationId xmlns:a16="http://schemas.microsoft.com/office/drawing/2014/main" id="{004D31F6-98B6-BA3F-54EB-59C5445AFE40}"/>
                </a:ext>
              </a:extLst>
            </p:cNvPr>
            <p:cNvGrpSpPr/>
            <p:nvPr/>
          </p:nvGrpSpPr>
          <p:grpSpPr>
            <a:xfrm>
              <a:off x="745958" y="2788707"/>
              <a:ext cx="8214348" cy="1968834"/>
              <a:chOff x="745958" y="2788707"/>
              <a:chExt cx="8214348" cy="1968834"/>
            </a:xfrm>
          </p:grpSpPr>
          <p:grpSp>
            <p:nvGrpSpPr>
              <p:cNvPr id="34" name="Group 82">
                <a:extLst>
                  <a:ext uri="{FF2B5EF4-FFF2-40B4-BE49-F238E27FC236}">
                    <a16:creationId xmlns:a16="http://schemas.microsoft.com/office/drawing/2014/main" id="{734EEE6F-3B8B-A468-9014-458A4EAD7215}"/>
                  </a:ext>
                </a:extLst>
              </p:cNvPr>
              <p:cNvGrpSpPr/>
              <p:nvPr/>
            </p:nvGrpSpPr>
            <p:grpSpPr>
              <a:xfrm>
                <a:off x="745958" y="2788707"/>
                <a:ext cx="8214348" cy="1968834"/>
                <a:chOff x="745958" y="2788707"/>
                <a:chExt cx="8214348" cy="1968834"/>
              </a:xfrm>
            </p:grpSpPr>
            <p:sp>
              <p:nvSpPr>
                <p:cNvPr id="37" name="TextBox 85">
                  <a:extLst>
                    <a:ext uri="{FF2B5EF4-FFF2-40B4-BE49-F238E27FC236}">
                      <a16:creationId xmlns:a16="http://schemas.microsoft.com/office/drawing/2014/main" id="{BDBF0799-0DBE-230E-431D-8928A0B69D80}"/>
                    </a:ext>
                  </a:extLst>
                </p:cNvPr>
                <p:cNvSpPr txBox="1"/>
                <p:nvPr/>
              </p:nvSpPr>
              <p:spPr>
                <a:xfrm>
                  <a:off x="745958" y="2848868"/>
                  <a:ext cx="6919453" cy="392671"/>
                </a:xfrm>
                <a:prstGeom prst="homePlate">
                  <a:avLst>
                    <a:gd name="adj" fmla="val 16482"/>
                  </a:avLst>
                </a:prstGeom>
                <a:solidFill>
                  <a:schemeClr val="accent5">
                    <a:lumMod val="50000"/>
                    <a:alpha val="75000"/>
                  </a:schemeClr>
                </a:solidFill>
                <a:ln w="9525">
                  <a:solidFill>
                    <a:schemeClr val="bg1"/>
                  </a:solidFill>
                </a:ln>
              </p:spPr>
              <p:txBody>
                <a:bodyPr wrap="square" lIns="0" tIns="45720" rIns="0" bIns="45720" rtlCol="0" anchor="ctr">
                  <a:noAutofit/>
                </a:bodyPr>
                <a:lstStyle>
                  <a:defPPr>
                    <a:defRPr lang="de-DE"/>
                  </a:defPPr>
                  <a:lvl1pPr algn="ctr">
                    <a:spcBef>
                      <a:spcPts val="300"/>
                    </a:spcBef>
                    <a:spcAft>
                      <a:spcPts val="300"/>
                    </a:spcAft>
                    <a:defRPr sz="1200" b="1">
                      <a:solidFill>
                        <a:prstClr val="white"/>
                      </a:solidFill>
                      <a:latin typeface="Century Gothic"/>
                    </a:defRPr>
                  </a:lvl1pPr>
                </a:lstStyle>
                <a:p>
                  <a:pPr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PT" sz="1400" dirty="0">
                      <a:latin typeface="+mj-lt"/>
                    </a:rPr>
                    <a:t>Produção-Distribuição e facturação da  energia fornecida aos Clientes </a:t>
                  </a:r>
                </a:p>
              </p:txBody>
            </p:sp>
            <p:sp>
              <p:nvSpPr>
                <p:cNvPr id="38" name="TextBox 93">
                  <a:extLst>
                    <a:ext uri="{FF2B5EF4-FFF2-40B4-BE49-F238E27FC236}">
                      <a16:creationId xmlns:a16="http://schemas.microsoft.com/office/drawing/2014/main" id="{F50ACD37-DEF9-6BB2-1CEB-3D773E5667BE}"/>
                    </a:ext>
                  </a:extLst>
                </p:cNvPr>
                <p:cNvSpPr txBox="1"/>
                <p:nvPr/>
              </p:nvSpPr>
              <p:spPr>
                <a:xfrm>
                  <a:off x="745958" y="3260248"/>
                  <a:ext cx="8214348" cy="334329"/>
                </a:xfrm>
                <a:prstGeom prst="homePlate">
                  <a:avLst>
                    <a:gd name="adj" fmla="val 42697"/>
                  </a:avLst>
                </a:prstGeom>
                <a:solidFill>
                  <a:schemeClr val="accent5">
                    <a:lumMod val="50000"/>
                    <a:alpha val="75000"/>
                  </a:schemeClr>
                </a:solidFill>
                <a:ln w="9525">
                  <a:solidFill>
                    <a:schemeClr val="bg1"/>
                  </a:solidFill>
                </a:ln>
              </p:spPr>
              <p:txBody>
                <a:bodyPr wrap="square" lIns="36000" tIns="45720" rIns="36000" bIns="45720" rtlCol="0" anchor="ctr">
                  <a:noAutofit/>
                </a:bodyPr>
                <a:lstStyle/>
                <a:p>
                  <a:pPr algn="ctr"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pt-PT" sz="1400" b="1" dirty="0">
                      <a:solidFill>
                        <a:prstClr val="white"/>
                      </a:solidFill>
                      <a:latin typeface="+mj-lt"/>
                    </a:rPr>
                    <a:t>FLUXO DE FORNECIMENTO DE ENERGIA</a:t>
                  </a:r>
                </a:p>
              </p:txBody>
            </p:sp>
            <p:grpSp>
              <p:nvGrpSpPr>
                <p:cNvPr id="39" name="Group 101">
                  <a:extLst>
                    <a:ext uri="{FF2B5EF4-FFF2-40B4-BE49-F238E27FC236}">
                      <a16:creationId xmlns:a16="http://schemas.microsoft.com/office/drawing/2014/main" id="{3BB7033F-FAF2-6986-3939-149FA9CF3234}"/>
                    </a:ext>
                  </a:extLst>
                </p:cNvPr>
                <p:cNvGrpSpPr/>
                <p:nvPr/>
              </p:nvGrpSpPr>
              <p:grpSpPr>
                <a:xfrm>
                  <a:off x="4152095" y="3767886"/>
                  <a:ext cx="2247764" cy="983478"/>
                  <a:chOff x="4209505" y="3932986"/>
                  <a:chExt cx="2247764" cy="983478"/>
                </a:xfrm>
              </p:grpSpPr>
              <p:pic>
                <p:nvPicPr>
                  <p:cNvPr id="55" name="Picture 2">
                    <a:extLst>
                      <a:ext uri="{FF2B5EF4-FFF2-40B4-BE49-F238E27FC236}">
                        <a16:creationId xmlns:a16="http://schemas.microsoft.com/office/drawing/2014/main" id="{27329BE9-3AA5-5284-5A60-F7E87FC1BCA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-59092" b="-2"/>
                  <a:stretch/>
                </p:blipFill>
                <p:spPr bwMode="auto">
                  <a:xfrm>
                    <a:off x="4263956" y="3965948"/>
                    <a:ext cx="2193313" cy="9505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56" name="Rectangle 122">
                    <a:extLst>
                      <a:ext uri="{FF2B5EF4-FFF2-40B4-BE49-F238E27FC236}">
                        <a16:creationId xmlns:a16="http://schemas.microsoft.com/office/drawing/2014/main" id="{98D8F136-03E9-571A-CC1D-C4EE2B569367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4209505" y="3932986"/>
                    <a:ext cx="1137824" cy="3393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Distribuição</a:t>
                    </a:r>
                  </a:p>
                </p:txBody>
              </p:sp>
            </p:grpSp>
            <p:grpSp>
              <p:nvGrpSpPr>
                <p:cNvPr id="40" name="Group 102">
                  <a:extLst>
                    <a:ext uri="{FF2B5EF4-FFF2-40B4-BE49-F238E27FC236}">
                      <a16:creationId xmlns:a16="http://schemas.microsoft.com/office/drawing/2014/main" id="{0891B9DC-A460-E2EB-2888-0E4ED86FE922}"/>
                    </a:ext>
                  </a:extLst>
                </p:cNvPr>
                <p:cNvGrpSpPr/>
                <p:nvPr/>
              </p:nvGrpSpPr>
              <p:grpSpPr>
                <a:xfrm>
                  <a:off x="772817" y="3748209"/>
                  <a:ext cx="3637636" cy="1009332"/>
                  <a:chOff x="772817" y="3913309"/>
                  <a:chExt cx="3637636" cy="1009332"/>
                </a:xfrm>
              </p:grpSpPr>
              <p:pic>
                <p:nvPicPr>
                  <p:cNvPr id="53" name="Picture 2">
                    <a:extLst>
                      <a:ext uri="{FF2B5EF4-FFF2-40B4-BE49-F238E27FC236}">
                        <a16:creationId xmlns:a16="http://schemas.microsoft.com/office/drawing/2014/main" id="{C24FD163-DAAD-1FD1-2F0A-4D8C202EEB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-45070" t="-142173" b="1"/>
                  <a:stretch/>
                </p:blipFill>
                <p:spPr bwMode="auto">
                  <a:xfrm>
                    <a:off x="772817" y="3964445"/>
                    <a:ext cx="3433728" cy="95819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54" name="Rectangle 120">
                    <a:extLst>
                      <a:ext uri="{FF2B5EF4-FFF2-40B4-BE49-F238E27FC236}">
                        <a16:creationId xmlns:a16="http://schemas.microsoft.com/office/drawing/2014/main" id="{1CCDDDD2-C6AA-A664-7CBE-6B7CCC66AAB8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3069109" y="3913309"/>
                    <a:ext cx="1341344" cy="3393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Produção </a:t>
                    </a:r>
                  </a:p>
                </p:txBody>
              </p:sp>
            </p:grpSp>
            <p:pic>
              <p:nvPicPr>
                <p:cNvPr id="41" name="Picture 2">
                  <a:extLst>
                    <a:ext uri="{FF2B5EF4-FFF2-40B4-BE49-F238E27FC236}">
                      <a16:creationId xmlns:a16="http://schemas.microsoft.com/office/drawing/2014/main" id="{D91B36B7-4E34-ABF0-F307-77687CC5FEA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8504794" y="2788707"/>
                  <a:ext cx="204076" cy="443787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3">
                  <a:extLst>
                    <a:ext uri="{FF2B5EF4-FFF2-40B4-BE49-F238E27FC236}">
                      <a16:creationId xmlns:a16="http://schemas.microsoft.com/office/drawing/2014/main" id="{7C538FE5-BBFC-7B7E-0909-FD6A0BB944D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78946" y="2869938"/>
                  <a:ext cx="513950" cy="392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44" name="Group 109">
                  <a:extLst>
                    <a:ext uri="{FF2B5EF4-FFF2-40B4-BE49-F238E27FC236}">
                      <a16:creationId xmlns:a16="http://schemas.microsoft.com/office/drawing/2014/main" id="{C0E0ACD0-CB55-8B43-6461-9FDD9EA6838A}"/>
                    </a:ext>
                  </a:extLst>
                </p:cNvPr>
                <p:cNvGrpSpPr/>
                <p:nvPr/>
              </p:nvGrpSpPr>
              <p:grpSpPr>
                <a:xfrm>
                  <a:off x="6851915" y="3522788"/>
                  <a:ext cx="2097923" cy="1224328"/>
                  <a:chOff x="6851915" y="3687888"/>
                  <a:chExt cx="2097923" cy="1224328"/>
                </a:xfrm>
              </p:grpSpPr>
              <p:pic>
                <p:nvPicPr>
                  <p:cNvPr id="50" name="Picture 2">
                    <a:extLst>
                      <a:ext uri="{FF2B5EF4-FFF2-40B4-BE49-F238E27FC236}">
                        <a16:creationId xmlns:a16="http://schemas.microsoft.com/office/drawing/2014/main" id="{EF5BBCE5-ECFB-53DF-A226-26FE72280E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7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-72992"/>
                  <a:stretch/>
                </p:blipFill>
                <p:spPr bwMode="auto">
                  <a:xfrm>
                    <a:off x="6851915" y="3922413"/>
                    <a:ext cx="2097923" cy="989803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51" name="Rectangle 116">
                    <a:extLst>
                      <a:ext uri="{FF2B5EF4-FFF2-40B4-BE49-F238E27FC236}">
                        <a16:creationId xmlns:a16="http://schemas.microsoft.com/office/drawing/2014/main" id="{E2D3585A-68E3-4209-7C4A-B76B73B7C3F3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7050989" y="3687888"/>
                    <a:ext cx="1287412" cy="3393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Clientes</a:t>
                    </a:r>
                  </a:p>
                </p:txBody>
              </p:sp>
              <p:pic>
                <p:nvPicPr>
                  <p:cNvPr id="52" name="Picture 3">
                    <a:extLst>
                      <a:ext uri="{FF2B5EF4-FFF2-40B4-BE49-F238E27FC236}">
                        <a16:creationId xmlns:a16="http://schemas.microsoft.com/office/drawing/2014/main" id="{4A3991A0-9E4D-62F1-3493-319479A67F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8">
                    <a:duotone>
                      <a:schemeClr val="bg2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665411" y="4095097"/>
                    <a:ext cx="598405" cy="40886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45" name="Picture 2">
                  <a:extLst>
                    <a:ext uri="{FF2B5EF4-FFF2-40B4-BE49-F238E27FC236}">
                      <a16:creationId xmlns:a16="http://schemas.microsoft.com/office/drawing/2014/main" id="{F35CCCF1-531F-C049-2A68-1391E5517CD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52705" y="4044936"/>
                  <a:ext cx="530716" cy="5367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46" name="Group 111">
                  <a:extLst>
                    <a:ext uri="{FF2B5EF4-FFF2-40B4-BE49-F238E27FC236}">
                      <a16:creationId xmlns:a16="http://schemas.microsoft.com/office/drawing/2014/main" id="{5654B89F-F043-2B81-15DB-2EF981937247}"/>
                    </a:ext>
                  </a:extLst>
                </p:cNvPr>
                <p:cNvGrpSpPr/>
                <p:nvPr/>
              </p:nvGrpSpPr>
              <p:grpSpPr>
                <a:xfrm>
                  <a:off x="6978652" y="3243897"/>
                  <a:ext cx="1935948" cy="906884"/>
                  <a:chOff x="7312027" y="3456622"/>
                  <a:chExt cx="1935948" cy="906884"/>
                </a:xfrm>
              </p:grpSpPr>
              <p:sp>
                <p:nvSpPr>
                  <p:cNvPr id="47" name="TextBox 112">
                    <a:extLst>
                      <a:ext uri="{FF2B5EF4-FFF2-40B4-BE49-F238E27FC236}">
                        <a16:creationId xmlns:a16="http://schemas.microsoft.com/office/drawing/2014/main" id="{36AFA4B9-8CA9-78E7-E280-018006BED907}"/>
                      </a:ext>
                    </a:extLst>
                  </p:cNvPr>
                  <p:cNvSpPr txBox="1"/>
                  <p:nvPr/>
                </p:nvSpPr>
                <p:spPr>
                  <a:xfrm>
                    <a:off x="7630414" y="3931554"/>
                    <a:ext cx="1617561" cy="430887"/>
                  </a:xfrm>
                  <a:prstGeom prst="rect">
                    <a:avLst/>
                  </a:prstGeom>
                  <a:ln w="9525"/>
                </p:spPr>
                <p:txBody>
                  <a:bodyPr wrap="square" lIns="36000" tIns="45720" rIns="36000" bIns="45720" rtlCol="0" anchor="ctr">
                    <a:sp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>
                        <a:solidFill>
                          <a:prstClr val="black"/>
                        </a:solidFill>
                        <a:latin typeface="+mj-lt"/>
                      </a:rPr>
                      <a:t>BT Pré-pagamento</a:t>
                    </a:r>
                  </a:p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>
                        <a:solidFill>
                          <a:prstClr val="black"/>
                        </a:solidFill>
                        <a:latin typeface="+mj-lt"/>
                      </a:rPr>
                      <a:t>BT </a:t>
                    </a:r>
                    <a:r>
                      <a:rPr lang="pt-PT" sz="1100" dirty="0" err="1">
                        <a:solidFill>
                          <a:prstClr val="black"/>
                        </a:solidFill>
                        <a:latin typeface="+mj-lt"/>
                      </a:rPr>
                      <a:t>Post</a:t>
                    </a:r>
                    <a:r>
                      <a:rPr lang="pt-PT" sz="1100" dirty="0">
                        <a:solidFill>
                          <a:prstClr val="black"/>
                        </a:solidFill>
                        <a:latin typeface="+mj-lt"/>
                      </a:rPr>
                      <a:t>-pagamento</a:t>
                    </a:r>
                  </a:p>
                </p:txBody>
              </p:sp>
              <p:sp>
                <p:nvSpPr>
                  <p:cNvPr id="48" name="Rectangle 113">
                    <a:extLst>
                      <a:ext uri="{FF2B5EF4-FFF2-40B4-BE49-F238E27FC236}">
                        <a16:creationId xmlns:a16="http://schemas.microsoft.com/office/drawing/2014/main" id="{3FBCB483-25A8-B544-AE94-533BFD4E37D8}"/>
                      </a:ext>
                    </a:extLst>
                  </p:cNvPr>
                  <p:cNvSpPr/>
                  <p:nvPr/>
                </p:nvSpPr>
                <p:spPr>
                  <a:xfrm>
                    <a:off x="7312027" y="3932619"/>
                    <a:ext cx="415478" cy="43088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 err="1">
                        <a:solidFill>
                          <a:prstClr val="black"/>
                        </a:solidFill>
                        <a:latin typeface="+mj-lt"/>
                      </a:rPr>
                      <a:t>AT</a:t>
                    </a:r>
                    <a:endParaRPr lang="pt-PT" sz="1100" dirty="0">
                      <a:solidFill>
                        <a:prstClr val="black"/>
                      </a:solidFill>
                      <a:latin typeface="+mj-lt"/>
                    </a:endParaRPr>
                  </a:p>
                  <a:p>
                    <a:pPr algn="ct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 err="1">
                        <a:solidFill>
                          <a:prstClr val="black"/>
                        </a:solidFill>
                        <a:latin typeface="+mj-lt"/>
                      </a:rPr>
                      <a:t>MT</a:t>
                    </a:r>
                    <a:endParaRPr lang="pt-PT" sz="1100" b="1" dirty="0">
                      <a:solidFill>
                        <a:prstClr val="black"/>
                      </a:solidFill>
                      <a:latin typeface="+mj-lt"/>
                    </a:endParaRPr>
                  </a:p>
                </p:txBody>
              </p:sp>
              <p:cxnSp>
                <p:nvCxnSpPr>
                  <p:cNvPr id="49" name="Straight Connector 114">
                    <a:extLst>
                      <a:ext uri="{FF2B5EF4-FFF2-40B4-BE49-F238E27FC236}">
                        <a16:creationId xmlns:a16="http://schemas.microsoft.com/office/drawing/2014/main" id="{25467CC9-0E54-EE72-F1A7-CE7D8427F907}"/>
                      </a:ext>
                    </a:extLst>
                  </p:cNvPr>
                  <p:cNvCxnSpPr/>
                  <p:nvPr/>
                </p:nvCxnSpPr>
                <p:spPr>
                  <a:xfrm>
                    <a:off x="8295558" y="3456622"/>
                    <a:ext cx="0" cy="333670"/>
                  </a:xfrm>
                  <a:prstGeom prst="line">
                    <a:avLst/>
                  </a:prstGeom>
                  <a:ln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pic>
            <p:nvPicPr>
              <p:cNvPr id="35" name="Picture 30" descr="D:\Documents and Settings\e335854\Desktop\imagens\turbina.png">
                <a:extLst>
                  <a:ext uri="{FF2B5EF4-FFF2-40B4-BE49-F238E27FC236}">
                    <a16:creationId xmlns:a16="http://schemas.microsoft.com/office/drawing/2014/main" id="{93485761-B915-EB16-9397-6ADFDB8BED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grayscl/>
              </a:blip>
              <a:srcRect b="8599"/>
              <a:stretch/>
            </p:blipFill>
            <p:spPr bwMode="auto">
              <a:xfrm>
                <a:off x="2208449" y="3808936"/>
                <a:ext cx="453708" cy="5333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36" name="Picture 9">
                <a:extLst>
                  <a:ext uri="{FF2B5EF4-FFF2-40B4-BE49-F238E27FC236}">
                    <a16:creationId xmlns:a16="http://schemas.microsoft.com/office/drawing/2014/main" id="{D0C57A7D-3140-BEF1-2606-E7B7B9C3C18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sharpenSoften amount="2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848"/>
              <a:stretch/>
            </p:blipFill>
            <p:spPr bwMode="auto">
              <a:xfrm>
                <a:off x="851771" y="4026546"/>
                <a:ext cx="1133460" cy="6246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3" name="Rectangle 60">
            <a:hlinkClick r:id="" action="ppaction://noaction"/>
            <a:extLst>
              <a:ext uri="{FF2B5EF4-FFF2-40B4-BE49-F238E27FC236}">
                <a16:creationId xmlns:a16="http://schemas.microsoft.com/office/drawing/2014/main" id="{99E2CB4E-AF16-F5C9-50FF-E3BB1C87AEAA}"/>
              </a:ext>
            </a:extLst>
          </p:cNvPr>
          <p:cNvSpPr/>
          <p:nvPr/>
        </p:nvSpPr>
        <p:spPr bwMode="gray">
          <a:xfrm>
            <a:off x="2658994" y="2907328"/>
            <a:ext cx="1057242" cy="88485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36000" rIns="3600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400" b="1" kern="0" dirty="0">
                <a:solidFill>
                  <a:srgbClr val="0F320F"/>
                </a:solidFill>
                <a:latin typeface="+mj-lt"/>
                <a:cs typeface="Arial" pitchFamily="34" charset="0"/>
              </a:rPr>
              <a:t>Regulação Técnica</a:t>
            </a:r>
          </a:p>
        </p:txBody>
      </p:sp>
      <p:sp>
        <p:nvSpPr>
          <p:cNvPr id="64" name="Rectangle 63">
            <a:hlinkClick r:id="" action="ppaction://noaction"/>
            <a:extLst>
              <a:ext uri="{FF2B5EF4-FFF2-40B4-BE49-F238E27FC236}">
                <a16:creationId xmlns:a16="http://schemas.microsoft.com/office/drawing/2014/main" id="{522A8C96-CA04-45CA-0234-3DD4720835B3}"/>
              </a:ext>
            </a:extLst>
          </p:cNvPr>
          <p:cNvSpPr/>
          <p:nvPr/>
        </p:nvSpPr>
        <p:spPr bwMode="gray">
          <a:xfrm>
            <a:off x="2658995" y="3813114"/>
            <a:ext cx="1057241" cy="234531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36000" rIns="3600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400" b="1" kern="0" dirty="0">
                <a:solidFill>
                  <a:srgbClr val="0F320F"/>
                </a:solidFill>
                <a:latin typeface="+mj-lt"/>
                <a:cs typeface="Arial" pitchFamily="34" charset="0"/>
              </a:rPr>
              <a:t>Relação</a:t>
            </a:r>
          </a:p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400" b="1" kern="0" dirty="0">
                <a:solidFill>
                  <a:srgbClr val="0F320F"/>
                </a:solidFill>
                <a:latin typeface="+mj-lt"/>
                <a:cs typeface="Arial" pitchFamily="34" charset="0"/>
              </a:rPr>
              <a:t>Comercial</a:t>
            </a:r>
          </a:p>
        </p:txBody>
      </p:sp>
      <p:sp>
        <p:nvSpPr>
          <p:cNvPr id="65" name="Rectangle 57">
            <a:hlinkClick r:id="" action="ppaction://noaction"/>
            <a:extLst>
              <a:ext uri="{FF2B5EF4-FFF2-40B4-BE49-F238E27FC236}">
                <a16:creationId xmlns:a16="http://schemas.microsoft.com/office/drawing/2014/main" id="{7278A98E-44D7-82F9-290A-A4173D7983A0}"/>
              </a:ext>
            </a:extLst>
          </p:cNvPr>
          <p:cNvSpPr/>
          <p:nvPr/>
        </p:nvSpPr>
        <p:spPr bwMode="gray">
          <a:xfrm>
            <a:off x="1604617" y="2928037"/>
            <a:ext cx="451462" cy="3239289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wordArtVert" wrap="square" lIns="0" tIns="36000" rIns="0" bIns="3600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b="1" kern="0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IRSEA</a:t>
            </a:r>
            <a:endParaRPr lang="pt-PT" b="1" kern="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7" name="TextBox 56">
            <a:extLst>
              <a:ext uri="{FF2B5EF4-FFF2-40B4-BE49-F238E27FC236}">
                <a16:creationId xmlns:a16="http://schemas.microsoft.com/office/drawing/2014/main" id="{554D0987-68C8-E329-248F-778EA06CB25E}"/>
              </a:ext>
            </a:extLst>
          </p:cNvPr>
          <p:cNvSpPr txBox="1"/>
          <p:nvPr/>
        </p:nvSpPr>
        <p:spPr>
          <a:xfrm>
            <a:off x="5714621" y="6003920"/>
            <a:ext cx="3771400" cy="500199"/>
          </a:xfrm>
          <a:prstGeom prst="homePlate">
            <a:avLst>
              <a:gd name="adj" fmla="val 16482"/>
            </a:avLst>
          </a:prstGeom>
          <a:solidFill>
            <a:schemeClr val="bg2">
              <a:lumMod val="50000"/>
            </a:schemeClr>
          </a:solidFill>
          <a:ln w="9525">
            <a:solidFill>
              <a:schemeClr val="bg1"/>
            </a:solidFill>
          </a:ln>
        </p:spPr>
        <p:txBody>
          <a:bodyPr wrap="square" lIns="36000" tIns="45720" rIns="36000" bIns="45720" rtlCol="0" anchor="ctr">
            <a:noAutofit/>
          </a:bodyPr>
          <a:lstStyle>
            <a:defPPr>
              <a:defRPr lang="de-DE"/>
            </a:defPPr>
            <a:lvl1pPr algn="ctr">
              <a:spcBef>
                <a:spcPts val="300"/>
              </a:spcBef>
              <a:spcAft>
                <a:spcPts val="300"/>
              </a:spcAft>
              <a:defRPr sz="1200" b="1">
                <a:solidFill>
                  <a:prstClr val="white"/>
                </a:solidFill>
                <a:latin typeface="Century Gothic"/>
              </a:defRPr>
            </a:lvl1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1400" dirty="0">
                <a:solidFill>
                  <a:schemeClr val="bg1"/>
                </a:solidFill>
                <a:latin typeface="+mj-lt"/>
              </a:rPr>
              <a:t>OM opera fundo de compensação e paga ao Produtor-Distribuidor diferencial</a:t>
            </a:r>
          </a:p>
        </p:txBody>
      </p:sp>
      <p:pic>
        <p:nvPicPr>
          <p:cNvPr id="68" name="Picture 2" descr="C:\Users\ricardo.j.trindade\Desktop\20728[1].png">
            <a:extLst>
              <a:ext uri="{FF2B5EF4-FFF2-40B4-BE49-F238E27FC236}">
                <a16:creationId xmlns:a16="http://schemas.microsoft.com/office/drawing/2014/main" id="{1D91B104-AB49-614C-8759-08F0E2D402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83" t="27707" r="16471" b="28321"/>
          <a:stretch/>
        </p:blipFill>
        <p:spPr bwMode="auto">
          <a:xfrm>
            <a:off x="9485004" y="6020330"/>
            <a:ext cx="676986" cy="5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9" name="Straight Arrow Connector 21">
            <a:extLst>
              <a:ext uri="{FF2B5EF4-FFF2-40B4-BE49-F238E27FC236}">
                <a16:creationId xmlns:a16="http://schemas.microsoft.com/office/drawing/2014/main" id="{FE6D31A9-A3A4-D0AF-C3AA-083E7BFB1908}"/>
              </a:ext>
            </a:extLst>
          </p:cNvPr>
          <p:cNvCxnSpPr/>
          <p:nvPr/>
        </p:nvCxnSpPr>
        <p:spPr>
          <a:xfrm rot="5400000" flipH="1">
            <a:off x="6554753" y="3764661"/>
            <a:ext cx="6350" cy="2033985"/>
          </a:xfrm>
          <a:prstGeom prst="bentConnector3">
            <a:avLst>
              <a:gd name="adj1" fmla="val -3600000"/>
            </a:avLst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78">
            <a:extLst>
              <a:ext uri="{FF2B5EF4-FFF2-40B4-BE49-F238E27FC236}">
                <a16:creationId xmlns:a16="http://schemas.microsoft.com/office/drawing/2014/main" id="{331AD8F8-8EEB-47EC-0D9F-A65AA908CB87}"/>
              </a:ext>
            </a:extLst>
          </p:cNvPr>
          <p:cNvSpPr txBox="1"/>
          <p:nvPr/>
        </p:nvSpPr>
        <p:spPr>
          <a:xfrm>
            <a:off x="6247765" y="4867760"/>
            <a:ext cx="619845" cy="4801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/>
          <a:effectLst/>
        </p:spPr>
        <p:txBody>
          <a:bodyPr wrap="none" lIns="18000" tIns="45720" rIns="18000" bIns="4572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1400" b="1" dirty="0">
                <a:latin typeface="+mj-lt"/>
              </a:rPr>
              <a:t>Preços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1400" b="1" dirty="0" err="1">
                <a:latin typeface="+mj-lt"/>
              </a:rPr>
              <a:t>CAEs</a:t>
            </a:r>
            <a:endParaRPr lang="pt-PT" sz="1400" b="1" dirty="0">
              <a:latin typeface="+mj-lt"/>
            </a:endParaRPr>
          </a:p>
        </p:txBody>
      </p:sp>
      <p:sp>
        <p:nvSpPr>
          <p:cNvPr id="71" name="Forma livre: Forma 70">
            <a:extLst>
              <a:ext uri="{FF2B5EF4-FFF2-40B4-BE49-F238E27FC236}">
                <a16:creationId xmlns:a16="http://schemas.microsoft.com/office/drawing/2014/main" id="{70141E19-0E76-813A-7F11-5B6681BF8F29}"/>
              </a:ext>
            </a:extLst>
          </p:cNvPr>
          <p:cNvSpPr/>
          <p:nvPr/>
        </p:nvSpPr>
        <p:spPr>
          <a:xfrm>
            <a:off x="5147035" y="5134957"/>
            <a:ext cx="1140643" cy="1199855"/>
          </a:xfrm>
          <a:custGeom>
            <a:avLst/>
            <a:gdLst>
              <a:gd name="connsiteX0" fmla="*/ 1140643 w 1140643"/>
              <a:gd name="connsiteY0" fmla="*/ 0 h 1498861"/>
              <a:gd name="connsiteX1" fmla="*/ 952107 w 1140643"/>
              <a:gd name="connsiteY1" fmla="*/ 9426 h 1498861"/>
              <a:gd name="connsiteX2" fmla="*/ 914400 w 1140643"/>
              <a:gd name="connsiteY2" fmla="*/ 37707 h 1498861"/>
              <a:gd name="connsiteX3" fmla="*/ 820132 w 1140643"/>
              <a:gd name="connsiteY3" fmla="*/ 65987 h 1498861"/>
              <a:gd name="connsiteX4" fmla="*/ 791852 w 1140643"/>
              <a:gd name="connsiteY4" fmla="*/ 84841 h 1498861"/>
              <a:gd name="connsiteX5" fmla="*/ 622169 w 1140643"/>
              <a:gd name="connsiteY5" fmla="*/ 122548 h 1498861"/>
              <a:gd name="connsiteX6" fmla="*/ 527901 w 1140643"/>
              <a:gd name="connsiteY6" fmla="*/ 150828 h 1498861"/>
              <a:gd name="connsiteX7" fmla="*/ 471340 w 1140643"/>
              <a:gd name="connsiteY7" fmla="*/ 169682 h 1498861"/>
              <a:gd name="connsiteX8" fmla="*/ 301658 w 1140643"/>
              <a:gd name="connsiteY8" fmla="*/ 207389 h 1498861"/>
              <a:gd name="connsiteX9" fmla="*/ 216817 w 1140643"/>
              <a:gd name="connsiteY9" fmla="*/ 254523 h 1498861"/>
              <a:gd name="connsiteX10" fmla="*/ 169683 w 1140643"/>
              <a:gd name="connsiteY10" fmla="*/ 273377 h 1498861"/>
              <a:gd name="connsiteX11" fmla="*/ 84841 w 1140643"/>
              <a:gd name="connsiteY11" fmla="*/ 358218 h 1498861"/>
              <a:gd name="connsiteX12" fmla="*/ 75414 w 1140643"/>
              <a:gd name="connsiteY12" fmla="*/ 395925 h 1498861"/>
              <a:gd name="connsiteX13" fmla="*/ 56561 w 1140643"/>
              <a:gd name="connsiteY13" fmla="*/ 471340 h 1498861"/>
              <a:gd name="connsiteX14" fmla="*/ 37707 w 1140643"/>
              <a:gd name="connsiteY14" fmla="*/ 716437 h 1498861"/>
              <a:gd name="connsiteX15" fmla="*/ 28280 w 1140643"/>
              <a:gd name="connsiteY15" fmla="*/ 754144 h 1498861"/>
              <a:gd name="connsiteX16" fmla="*/ 18854 w 1140643"/>
              <a:gd name="connsiteY16" fmla="*/ 801278 h 1498861"/>
              <a:gd name="connsiteX17" fmla="*/ 0 w 1140643"/>
              <a:gd name="connsiteY17" fmla="*/ 904973 h 1498861"/>
              <a:gd name="connsiteX18" fmla="*/ 9427 w 1140643"/>
              <a:gd name="connsiteY18" fmla="*/ 961534 h 1498861"/>
              <a:gd name="connsiteX19" fmla="*/ 47134 w 1140643"/>
              <a:gd name="connsiteY19" fmla="*/ 1018094 h 1498861"/>
              <a:gd name="connsiteX20" fmla="*/ 103695 w 1140643"/>
              <a:gd name="connsiteY20" fmla="*/ 1121789 h 1498861"/>
              <a:gd name="connsiteX21" fmla="*/ 122549 w 1140643"/>
              <a:gd name="connsiteY21" fmla="*/ 1234911 h 1498861"/>
              <a:gd name="connsiteX22" fmla="*/ 113122 w 1140643"/>
              <a:gd name="connsiteY22" fmla="*/ 1310325 h 1498861"/>
              <a:gd name="connsiteX23" fmla="*/ 131975 w 1140643"/>
              <a:gd name="connsiteY23" fmla="*/ 1432874 h 1498861"/>
              <a:gd name="connsiteX24" fmla="*/ 188536 w 1140643"/>
              <a:gd name="connsiteY24" fmla="*/ 1498861 h 1498861"/>
              <a:gd name="connsiteX25" fmla="*/ 320511 w 1140643"/>
              <a:gd name="connsiteY25" fmla="*/ 1470581 h 1498861"/>
              <a:gd name="connsiteX26" fmla="*/ 424206 w 1140643"/>
              <a:gd name="connsiteY26" fmla="*/ 1414020 h 1498861"/>
              <a:gd name="connsiteX27" fmla="*/ 527901 w 1140643"/>
              <a:gd name="connsiteY27" fmla="*/ 1432874 h 1498861"/>
              <a:gd name="connsiteX28" fmla="*/ 612742 w 1140643"/>
              <a:gd name="connsiteY28" fmla="*/ 1451727 h 1498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40643" h="1498861">
                <a:moveTo>
                  <a:pt x="1140643" y="0"/>
                </a:moveTo>
                <a:cubicBezTo>
                  <a:pt x="1077798" y="3142"/>
                  <a:pt x="1014175" y="-919"/>
                  <a:pt x="952107" y="9426"/>
                </a:cubicBezTo>
                <a:cubicBezTo>
                  <a:pt x="936609" y="12009"/>
                  <a:pt x="928453" y="30680"/>
                  <a:pt x="914400" y="37707"/>
                </a:cubicBezTo>
                <a:cubicBezTo>
                  <a:pt x="861711" y="64052"/>
                  <a:pt x="882391" y="24480"/>
                  <a:pt x="820132" y="65987"/>
                </a:cubicBezTo>
                <a:cubicBezTo>
                  <a:pt x="810705" y="72272"/>
                  <a:pt x="802499" y="80969"/>
                  <a:pt x="791852" y="84841"/>
                </a:cubicBezTo>
                <a:cubicBezTo>
                  <a:pt x="658928" y="133177"/>
                  <a:pt x="774519" y="71763"/>
                  <a:pt x="622169" y="122548"/>
                </a:cubicBezTo>
                <a:cubicBezTo>
                  <a:pt x="544068" y="148583"/>
                  <a:pt x="668179" y="107666"/>
                  <a:pt x="527901" y="150828"/>
                </a:cubicBezTo>
                <a:cubicBezTo>
                  <a:pt x="508906" y="156672"/>
                  <a:pt x="490685" y="165130"/>
                  <a:pt x="471340" y="169682"/>
                </a:cubicBezTo>
                <a:cubicBezTo>
                  <a:pt x="426781" y="180167"/>
                  <a:pt x="348264" y="186999"/>
                  <a:pt x="301658" y="207389"/>
                </a:cubicBezTo>
                <a:cubicBezTo>
                  <a:pt x="272019" y="220356"/>
                  <a:pt x="245753" y="240055"/>
                  <a:pt x="216817" y="254523"/>
                </a:cubicBezTo>
                <a:cubicBezTo>
                  <a:pt x="201682" y="262091"/>
                  <a:pt x="185394" y="267092"/>
                  <a:pt x="169683" y="273377"/>
                </a:cubicBezTo>
                <a:cubicBezTo>
                  <a:pt x="139440" y="298579"/>
                  <a:pt x="103272" y="321357"/>
                  <a:pt x="84841" y="358218"/>
                </a:cubicBezTo>
                <a:cubicBezTo>
                  <a:pt x="79047" y="369806"/>
                  <a:pt x="78224" y="383278"/>
                  <a:pt x="75414" y="395925"/>
                </a:cubicBezTo>
                <a:cubicBezTo>
                  <a:pt x="60246" y="464183"/>
                  <a:pt x="73407" y="420801"/>
                  <a:pt x="56561" y="471340"/>
                </a:cubicBezTo>
                <a:cubicBezTo>
                  <a:pt x="50276" y="553039"/>
                  <a:pt x="45861" y="634903"/>
                  <a:pt x="37707" y="716437"/>
                </a:cubicBezTo>
                <a:cubicBezTo>
                  <a:pt x="36418" y="729329"/>
                  <a:pt x="31090" y="741497"/>
                  <a:pt x="28280" y="754144"/>
                </a:cubicBezTo>
                <a:cubicBezTo>
                  <a:pt x="24804" y="769785"/>
                  <a:pt x="21290" y="785442"/>
                  <a:pt x="18854" y="801278"/>
                </a:cubicBezTo>
                <a:cubicBezTo>
                  <a:pt x="3628" y="900253"/>
                  <a:pt x="19230" y="847284"/>
                  <a:pt x="0" y="904973"/>
                </a:cubicBezTo>
                <a:cubicBezTo>
                  <a:pt x="3142" y="923827"/>
                  <a:pt x="2076" y="943891"/>
                  <a:pt x="9427" y="961534"/>
                </a:cubicBezTo>
                <a:cubicBezTo>
                  <a:pt x="18142" y="982450"/>
                  <a:pt x="37001" y="997827"/>
                  <a:pt x="47134" y="1018094"/>
                </a:cubicBezTo>
                <a:cubicBezTo>
                  <a:pt x="89908" y="1103642"/>
                  <a:pt x="69251" y="1070124"/>
                  <a:pt x="103695" y="1121789"/>
                </a:cubicBezTo>
                <a:cubicBezTo>
                  <a:pt x="113624" y="1161503"/>
                  <a:pt x="122549" y="1190775"/>
                  <a:pt x="122549" y="1234911"/>
                </a:cubicBezTo>
                <a:cubicBezTo>
                  <a:pt x="122549" y="1260245"/>
                  <a:pt x="116264" y="1285187"/>
                  <a:pt x="113122" y="1310325"/>
                </a:cubicBezTo>
                <a:cubicBezTo>
                  <a:pt x="119406" y="1351175"/>
                  <a:pt x="120313" y="1393223"/>
                  <a:pt x="131975" y="1432874"/>
                </a:cubicBezTo>
                <a:cubicBezTo>
                  <a:pt x="137013" y="1450004"/>
                  <a:pt x="175655" y="1485980"/>
                  <a:pt x="188536" y="1498861"/>
                </a:cubicBezTo>
                <a:cubicBezTo>
                  <a:pt x="232528" y="1489434"/>
                  <a:pt x="278180" y="1485820"/>
                  <a:pt x="320511" y="1470581"/>
                </a:cubicBezTo>
                <a:cubicBezTo>
                  <a:pt x="357556" y="1457245"/>
                  <a:pt x="386270" y="1424558"/>
                  <a:pt x="424206" y="1414020"/>
                </a:cubicBezTo>
                <a:cubicBezTo>
                  <a:pt x="440206" y="1409576"/>
                  <a:pt x="505264" y="1427215"/>
                  <a:pt x="527901" y="1432874"/>
                </a:cubicBezTo>
                <a:cubicBezTo>
                  <a:pt x="571868" y="1462185"/>
                  <a:pt x="544852" y="1451727"/>
                  <a:pt x="612742" y="1451727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2" name="Rectangle 57">
            <a:hlinkClick r:id="" action="ppaction://noaction"/>
            <a:extLst>
              <a:ext uri="{FF2B5EF4-FFF2-40B4-BE49-F238E27FC236}">
                <a16:creationId xmlns:a16="http://schemas.microsoft.com/office/drawing/2014/main" id="{F4DF60F8-63A9-DECA-1699-F10B7F389176}"/>
              </a:ext>
            </a:extLst>
          </p:cNvPr>
          <p:cNvSpPr/>
          <p:nvPr/>
        </p:nvSpPr>
        <p:spPr bwMode="gray">
          <a:xfrm>
            <a:off x="2084368" y="3813114"/>
            <a:ext cx="574626" cy="2354212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wordArtVert" wrap="square" lIns="0" tIns="36000" rIns="0" bIns="3600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200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Operador</a:t>
            </a:r>
            <a:r>
              <a:rPr lang="pt-PT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pt-PT" sz="1200" b="1" kern="0" dirty="0">
                <a:solidFill>
                  <a:schemeClr val="bg1"/>
                </a:solidFill>
                <a:latin typeface="+mj-lt"/>
                <a:cs typeface="Arial" pitchFamily="34" charset="0"/>
              </a:rPr>
              <a:t>Mercado</a:t>
            </a:r>
            <a:endParaRPr lang="pt-PT" sz="900" b="1" kern="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A844A2F-D681-B81D-0A6A-4BAA657208B0}"/>
              </a:ext>
            </a:extLst>
          </p:cNvPr>
          <p:cNvSpPr txBox="1"/>
          <p:nvPr/>
        </p:nvSpPr>
        <p:spPr>
          <a:xfrm>
            <a:off x="226243" y="1623061"/>
            <a:ext cx="11783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/>
              <a:t>A remuneração ao produtor resulta da aplicação do estabelecido no CAE celebrado  pelas  partes,  com  aplicação de  regras</a:t>
            </a:r>
          </a:p>
          <a:p>
            <a:pPr algn="just"/>
            <a:r>
              <a:rPr lang="pt-PT" dirty="0"/>
              <a:t>especificas ao SI definidas no Regulamento Único e as previstas para os CAE das Centrais de Produção Vinculadas no regime geral seguindo os fluxos de fornecimento e remuneração indicado no quadro.</a:t>
            </a:r>
            <a:endParaRPr lang="x-none" dirty="0"/>
          </a:p>
        </p:txBody>
      </p:sp>
      <p:sp>
        <p:nvSpPr>
          <p:cNvPr id="3" name="Rectângulo 2"/>
          <p:cNvSpPr/>
          <p:nvPr/>
        </p:nvSpPr>
        <p:spPr>
          <a:xfrm>
            <a:off x="1" y="0"/>
            <a:ext cx="12213994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3" name="CaixaDeTexto 72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74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" y="221699"/>
            <a:ext cx="527027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Retângulo 20"/>
          <p:cNvSpPr/>
          <p:nvPr/>
        </p:nvSpPr>
        <p:spPr>
          <a:xfrm>
            <a:off x="527028" y="511659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98EA548-9D21-3325-A49D-9D0EE5896D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640693" y="103695"/>
            <a:ext cx="1332808" cy="59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5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>
            <a:off x="12297" y="5992837"/>
            <a:ext cx="12192000" cy="28135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tângulo 22"/>
          <p:cNvSpPr/>
          <p:nvPr/>
        </p:nvSpPr>
        <p:spPr>
          <a:xfrm>
            <a:off x="0" y="1"/>
            <a:ext cx="12192000" cy="81592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pic>
        <p:nvPicPr>
          <p:cNvPr id="27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0" y="183994"/>
            <a:ext cx="611869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ângulo 20"/>
          <p:cNvSpPr/>
          <p:nvPr/>
        </p:nvSpPr>
        <p:spPr>
          <a:xfrm>
            <a:off x="611868" y="483378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>
                <a:solidFill>
                  <a:schemeClr val="accent2"/>
                </a:solidFill>
              </a:rPr>
              <a:t>9.ª </a:t>
            </a:r>
            <a:r>
              <a:rPr lang="pt-PT" b="1" dirty="0">
                <a:solidFill>
                  <a:schemeClr val="accent2"/>
                </a:solidFill>
              </a:rPr>
              <a:t>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sp>
        <p:nvSpPr>
          <p:cNvPr id="18" name="Rectangle 2051">
            <a:extLst>
              <a:ext uri="{FF2B5EF4-FFF2-40B4-BE49-F238E27FC236}">
                <a16:creationId xmlns:a16="http://schemas.microsoft.com/office/drawing/2014/main" id="{D8374B27-14A0-7D47-84AB-5965A2C5D517}"/>
              </a:ext>
            </a:extLst>
          </p:cNvPr>
          <p:cNvSpPr txBox="1">
            <a:spLocks noChangeArrowheads="1"/>
          </p:cNvSpPr>
          <p:nvPr/>
        </p:nvSpPr>
        <p:spPr>
          <a:xfrm>
            <a:off x="1777604" y="2012678"/>
            <a:ext cx="8964612" cy="2308966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2075" tIns="46038" rIns="92075" bIns="46038" anchor="ctr" anchorCtr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marR="0" indent="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indent="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indent="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indent="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indent="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indent="45720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indent="91440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indent="137160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indent="1828800" algn="ctr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 i="0" u="none" strike="noStrike" cap="none" spc="0" baseline="0">
                <a:ln>
                  <a:noFill/>
                </a:ln>
                <a:solidFill>
                  <a:srgbClr val="E46C0A"/>
                </a:solidFill>
                <a:uFillTx/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hangingPunct="1"/>
            <a: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Thank You</a:t>
            </a:r>
            <a:b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Obrigado</a:t>
            </a:r>
            <a:b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Merci Beaucoup</a:t>
            </a:r>
            <a:b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en-US" sz="3600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Asante Sana</a:t>
            </a:r>
            <a:endParaRPr lang="en-US" sz="2400" spc="50" dirty="0">
              <a:ln w="11430"/>
              <a:solidFill>
                <a:schemeClr val="accent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678152" y="5127173"/>
            <a:ext cx="34125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PT" sz="2400" b="1" dirty="0">
                <a:solidFill>
                  <a:prstClr val="black"/>
                </a:solidFill>
              </a:rPr>
              <a:t>Marino Flávio </a:t>
            </a:r>
            <a:r>
              <a:rPr lang="pt-PT" sz="2400" b="1" dirty="0" err="1">
                <a:solidFill>
                  <a:prstClr val="black"/>
                </a:solidFill>
              </a:rPr>
              <a:t>Bulles</a:t>
            </a:r>
            <a:endParaRPr lang="pt-PT" sz="2400" b="1" dirty="0">
              <a:solidFill>
                <a:prstClr val="black"/>
              </a:solidFill>
            </a:endParaRPr>
          </a:p>
          <a:p>
            <a:pPr lvl="0"/>
            <a:r>
              <a:rPr lang="pt-PT" dirty="0">
                <a:solidFill>
                  <a:prstClr val="black"/>
                </a:solidFill>
              </a:rPr>
              <a:t>Email: marino.bulles@irsea.gov.ao</a:t>
            </a:r>
            <a:endParaRPr lang="x-none" dirty="0">
              <a:solidFill>
                <a:prstClr val="black"/>
              </a:solidFill>
            </a:endParaRPr>
          </a:p>
        </p:txBody>
      </p:sp>
      <p:pic>
        <p:nvPicPr>
          <p:cNvPr id="28" name="Picture 21">
            <a:extLst>
              <a:ext uri="{FF2B5EF4-FFF2-40B4-BE49-F238E27FC236}">
                <a16:creationId xmlns:a16="http://schemas.microsoft.com/office/drawing/2014/main" id="{E77416AE-1514-B9C7-F0D9-F63C8B509369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1" t="6228" r="10006" b="14315"/>
          <a:stretch/>
        </p:blipFill>
        <p:spPr>
          <a:xfrm>
            <a:off x="9493018" y="4248418"/>
            <a:ext cx="1476821" cy="87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99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993653"/>
            <a:ext cx="12192000" cy="156666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495" y="993653"/>
            <a:ext cx="3742007" cy="1566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04" y="185037"/>
            <a:ext cx="563166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697255" y="399378"/>
            <a:ext cx="3416641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sz="11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sz="11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sz="1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Instituto Regulador dos Serviços de Electricidade e de Água</a:t>
            </a:r>
            <a:endParaRPr lang="pt-PT" sz="1400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195753" y="2940368"/>
            <a:ext cx="101850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/>
                </a:solidFill>
              </a:rPr>
              <a:t>9.ª Conferência Anual da RERA/9º RERA </a:t>
            </a:r>
            <a:r>
              <a:rPr lang="pt-PT" sz="2800" b="1" dirty="0" err="1">
                <a:solidFill>
                  <a:schemeClr val="accent2"/>
                </a:solidFill>
              </a:rPr>
              <a:t>Annual</a:t>
            </a:r>
            <a:r>
              <a:rPr lang="pt-PT" sz="2800" b="1" dirty="0">
                <a:solidFill>
                  <a:schemeClr val="accent2"/>
                </a:solidFill>
              </a:rPr>
              <a:t> Conference</a:t>
            </a:r>
          </a:p>
          <a:p>
            <a:pPr algn="ctr"/>
            <a:r>
              <a:rPr lang="en-US" sz="2800" b="1" dirty="0" err="1">
                <a:solidFill>
                  <a:srgbClr val="00B0F0"/>
                </a:solidFill>
              </a:rPr>
              <a:t>Transição</a:t>
            </a:r>
            <a:r>
              <a:rPr lang="en-US" sz="2800" b="1" dirty="0">
                <a:solidFill>
                  <a:srgbClr val="00B0F0"/>
                </a:solidFill>
              </a:rPr>
              <a:t> para as </a:t>
            </a:r>
            <a:r>
              <a:rPr lang="en-US" sz="2800" b="1" dirty="0" err="1">
                <a:solidFill>
                  <a:srgbClr val="00B0F0"/>
                </a:solidFill>
              </a:rPr>
              <a:t>Energias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b="1" dirty="0" err="1">
                <a:solidFill>
                  <a:srgbClr val="00B0F0"/>
                </a:solidFill>
              </a:rPr>
              <a:t>Limpas</a:t>
            </a:r>
            <a:r>
              <a:rPr lang="en-US" sz="2800" b="1" dirty="0">
                <a:solidFill>
                  <a:srgbClr val="00B0F0"/>
                </a:solidFill>
              </a:rPr>
              <a:t> e </a:t>
            </a:r>
            <a:r>
              <a:rPr lang="en-US" sz="2800" b="1" dirty="0" err="1">
                <a:solidFill>
                  <a:srgbClr val="00B0F0"/>
                </a:solidFill>
              </a:rPr>
              <a:t>Renováveis</a:t>
            </a:r>
            <a:r>
              <a:rPr lang="en-US" sz="2800" b="1" dirty="0">
                <a:solidFill>
                  <a:srgbClr val="00B0F0"/>
                </a:solidFill>
              </a:rPr>
              <a:t>/Making Transition to Clean and Renewable Energy</a:t>
            </a:r>
            <a:endParaRPr lang="pt-PT" sz="2800" b="1" dirty="0">
              <a:solidFill>
                <a:srgbClr val="00B0F0"/>
              </a:solidFill>
            </a:endParaRPr>
          </a:p>
          <a:p>
            <a:pPr algn="ctr"/>
            <a:r>
              <a:rPr lang="pt-PT" sz="2000" b="1" dirty="0">
                <a:solidFill>
                  <a:schemeClr val="accent2"/>
                </a:solidFill>
              </a:rPr>
              <a:t>Palmeiras Suites Hotel, 14 – 15 de December 2022, Luanda - Angola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078485"/>
            <a:ext cx="1632857" cy="66850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12882"/>
            <a:ext cx="1008353" cy="55056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01851"/>
            <a:ext cx="868238" cy="58837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12882"/>
            <a:ext cx="918945" cy="55056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099208"/>
            <a:ext cx="1378673" cy="597438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137455"/>
            <a:ext cx="1048545" cy="609531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 flipV="1">
            <a:off x="0" y="5988478"/>
            <a:ext cx="12192000" cy="2813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137455"/>
            <a:ext cx="1282878" cy="609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110050"/>
            <a:ext cx="1277094" cy="6369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1195753" y="4582301"/>
            <a:ext cx="10283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B0F0"/>
                </a:solidFill>
              </a:rPr>
              <a:t>Energias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b="1" dirty="0" err="1">
                <a:solidFill>
                  <a:srgbClr val="00B0F0"/>
                </a:solidFill>
              </a:rPr>
              <a:t>Renováveis</a:t>
            </a:r>
            <a:r>
              <a:rPr lang="en-US" sz="2400" b="1" dirty="0">
                <a:solidFill>
                  <a:srgbClr val="00B0F0"/>
                </a:solidFill>
              </a:rPr>
              <a:t> e </a:t>
            </a:r>
            <a:r>
              <a:rPr lang="en-US" sz="2400" b="1" dirty="0" err="1">
                <a:solidFill>
                  <a:srgbClr val="00B0F0"/>
                </a:solidFill>
              </a:rPr>
              <a:t>os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b="1" dirty="0" err="1">
                <a:solidFill>
                  <a:srgbClr val="00B0F0"/>
                </a:solidFill>
              </a:rPr>
              <a:t>Avanços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b="1" dirty="0" err="1">
                <a:solidFill>
                  <a:srgbClr val="00B0F0"/>
                </a:solidFill>
              </a:rPr>
              <a:t>Regulatórios</a:t>
            </a:r>
            <a:r>
              <a:rPr lang="en-US" sz="2400" b="1" dirty="0">
                <a:solidFill>
                  <a:srgbClr val="00B0F0"/>
                </a:solidFill>
              </a:rPr>
              <a:t> no Sector </a:t>
            </a:r>
            <a:r>
              <a:rPr lang="en-US" sz="2400" b="1" dirty="0" err="1">
                <a:solidFill>
                  <a:srgbClr val="00B0F0"/>
                </a:solidFill>
              </a:rPr>
              <a:t>Eléctrico</a:t>
            </a:r>
            <a:r>
              <a:rPr lang="en-US" sz="2400" b="1" dirty="0">
                <a:solidFill>
                  <a:srgbClr val="00B0F0"/>
                </a:solidFill>
              </a:rPr>
              <a:t> </a:t>
            </a:r>
            <a:r>
              <a:rPr lang="en-US" sz="2400" b="1" dirty="0" err="1">
                <a:solidFill>
                  <a:srgbClr val="00B0F0"/>
                </a:solidFill>
              </a:rPr>
              <a:t>Angolano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619250" y="5222964"/>
            <a:ext cx="6219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accent2"/>
                </a:solidFill>
              </a:rPr>
              <a:t>Marino Bulles, Chefe do Departamento Técnico-Jurídico - IRSEA</a:t>
            </a:r>
          </a:p>
        </p:txBody>
      </p:sp>
    </p:spTree>
    <p:extLst>
      <p:ext uri="{BB962C8B-B14F-4D97-AF65-F5344CB8AC3E}">
        <p14:creationId xmlns:p14="http://schemas.microsoft.com/office/powerpoint/2010/main" val="321571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>
            <a:off x="12297" y="5992837"/>
            <a:ext cx="12192000" cy="28135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tângulo 22"/>
          <p:cNvSpPr/>
          <p:nvPr/>
        </p:nvSpPr>
        <p:spPr>
          <a:xfrm>
            <a:off x="0" y="1"/>
            <a:ext cx="12192000" cy="81592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sp>
        <p:nvSpPr>
          <p:cNvPr id="21" name="Retângulo 20"/>
          <p:cNvSpPr/>
          <p:nvPr/>
        </p:nvSpPr>
        <p:spPr>
          <a:xfrm>
            <a:off x="574160" y="455097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18" name="Picture 61">
            <a:extLst>
              <a:ext uri="{FF2B5EF4-FFF2-40B4-BE49-F238E27FC236}">
                <a16:creationId xmlns:a16="http://schemas.microsoft.com/office/drawing/2014/main" id="{387ECF1B-CC16-5866-4F6B-CC96DC525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93" y="1701800"/>
            <a:ext cx="1226848" cy="4192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958934" y="1440190"/>
            <a:ext cx="1312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PT" sz="2800" b="1" dirty="0">
                <a:solidFill>
                  <a:prstClr val="black"/>
                </a:solidFill>
              </a:rPr>
              <a:t>Agenda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16981" y="2240865"/>
            <a:ext cx="7684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prstClr val="black"/>
                </a:solidFill>
              </a:rPr>
              <a:t>1. Visão Geral Angola 2025 – </a:t>
            </a:r>
            <a:r>
              <a:rPr lang="pt-AO" sz="2000" b="1" dirty="0"/>
              <a:t>ESTRATÉGIA </a:t>
            </a:r>
            <a:r>
              <a:rPr lang="pt-PT" sz="2000" b="1" dirty="0"/>
              <a:t>PARA AS </a:t>
            </a:r>
            <a:r>
              <a:rPr lang="pt-AO" sz="2000" b="1" dirty="0"/>
              <a:t>NOVAS RENOVÁVEIS</a:t>
            </a:r>
          </a:p>
          <a:p>
            <a:pPr lvl="0"/>
            <a:r>
              <a:rPr lang="pt-PT" sz="20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25674" y="2752635"/>
            <a:ext cx="2861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400" fontAlgn="base">
              <a:spcBef>
                <a:spcPts val="300"/>
              </a:spcBef>
              <a:spcAft>
                <a:spcPts val="300"/>
              </a:spcAft>
            </a:pPr>
            <a:r>
              <a:rPr lang="pt-PT" sz="2000" b="1" dirty="0">
                <a:solidFill>
                  <a:prstClr val="black"/>
                </a:solidFill>
              </a:rPr>
              <a:t>2. Ambiente Institucional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449551" y="3140289"/>
            <a:ext cx="2550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PT" b="1" i="1" dirty="0">
                <a:solidFill>
                  <a:prstClr val="black"/>
                </a:solidFill>
              </a:rPr>
              <a:t>O Papel do Regulador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PT" b="1" i="1" dirty="0">
                <a:solidFill>
                  <a:prstClr val="black"/>
                </a:solidFill>
              </a:rPr>
              <a:t>Modelo institucional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PT" b="1" i="1" dirty="0">
                <a:solidFill>
                  <a:prstClr val="black"/>
                </a:solidFill>
              </a:rPr>
              <a:t>Modelo de mercado</a:t>
            </a:r>
            <a:endParaRPr lang="x-none" b="1" i="1" dirty="0">
              <a:solidFill>
                <a:prstClr val="black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4131" y="4063619"/>
            <a:ext cx="3857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400" fontAlgn="base">
              <a:spcBef>
                <a:spcPts val="300"/>
              </a:spcBef>
              <a:spcAft>
                <a:spcPts val="300"/>
              </a:spcAft>
            </a:pPr>
            <a:r>
              <a:rPr lang="pt-PT" sz="2000" b="1" dirty="0">
                <a:solidFill>
                  <a:prstClr val="black"/>
                </a:solidFill>
              </a:rPr>
              <a:t>3. Ambiente Legislativo em Angola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473791" y="4498945"/>
            <a:ext cx="2924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PT" sz="2000" b="1" dirty="0">
                <a:solidFill>
                  <a:prstClr val="black"/>
                </a:solidFill>
              </a:rPr>
              <a:t>Incentivos/ obstáculos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627317" y="4930865"/>
            <a:ext cx="4894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400" fontAlgn="base">
              <a:spcBef>
                <a:spcPts val="300"/>
              </a:spcBef>
              <a:spcAft>
                <a:spcPts val="300"/>
              </a:spcAft>
            </a:pPr>
            <a:r>
              <a:rPr lang="pt-PT" sz="2000" b="1" dirty="0">
                <a:solidFill>
                  <a:prstClr val="black"/>
                </a:solidFill>
              </a:rPr>
              <a:t>4. Directrizes Produção Vinculada Renovável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674131" y="5373904"/>
            <a:ext cx="6039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914400" fontAlgn="base">
              <a:spcBef>
                <a:spcPts val="300"/>
              </a:spcBef>
              <a:spcAft>
                <a:spcPts val="300"/>
              </a:spcAft>
            </a:pPr>
            <a:r>
              <a:rPr lang="pt-PT" sz="2000" b="1" dirty="0">
                <a:solidFill>
                  <a:prstClr val="black"/>
                </a:solidFill>
              </a:rPr>
              <a:t>5. Produção Vinculada Renovável em Sistemas Isolados </a:t>
            </a:r>
          </a:p>
        </p:txBody>
      </p:sp>
      <p:pic>
        <p:nvPicPr>
          <p:cNvPr id="2" name="Imagem 1" descr="C:\Users\EVANILDO\AppData\Local\Temp\FineReader11\media\image1.jpeg">
            <a:extLst>
              <a:ext uri="{FF2B5EF4-FFF2-40B4-BE49-F238E27FC236}">
                <a16:creationId xmlns:a16="http://schemas.microsoft.com/office/drawing/2014/main" id="{DE4F720D-F55F-896D-7D38-E12A16490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1" y="161826"/>
            <a:ext cx="538025" cy="58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2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>
            <a:off x="12297" y="5992837"/>
            <a:ext cx="12192000" cy="28135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tângulo 22"/>
          <p:cNvSpPr/>
          <p:nvPr/>
        </p:nvSpPr>
        <p:spPr>
          <a:xfrm>
            <a:off x="0" y="1"/>
            <a:ext cx="12192000" cy="81592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pic>
        <p:nvPicPr>
          <p:cNvPr id="27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" y="99153"/>
            <a:ext cx="593015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ângulo 20"/>
          <p:cNvSpPr/>
          <p:nvPr/>
        </p:nvSpPr>
        <p:spPr>
          <a:xfrm>
            <a:off x="583590" y="379681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2297" y="818447"/>
            <a:ext cx="380565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lvl="0"/>
            <a:r>
              <a:rPr lang="pt-PT" sz="2800" b="1" dirty="0">
                <a:solidFill>
                  <a:prstClr val="white">
                    <a:lumMod val="75000"/>
                  </a:prstClr>
                </a:solidFill>
              </a:rPr>
              <a:t>Visão Geral Angola 2025</a:t>
            </a:r>
            <a:endParaRPr lang="x-none" sz="2800" b="1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63237" y="1443408"/>
            <a:ext cx="11665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PT" b="1" dirty="0">
                <a:solidFill>
                  <a:srgbClr val="0F320F"/>
                </a:solidFill>
                <a:latin typeface="Century Gothic" panose="020B0502020202020204" pitchFamily="34" charset="0"/>
              </a:rPr>
              <a:t>São estabelecidos 3 </a:t>
            </a:r>
            <a:r>
              <a:rPr lang="pt-PT" b="1" dirty="0" err="1">
                <a:solidFill>
                  <a:srgbClr val="0F320F"/>
                </a:solidFill>
                <a:latin typeface="Century Gothic" panose="020B0502020202020204" pitchFamily="34" charset="0"/>
              </a:rPr>
              <a:t>objectivos</a:t>
            </a:r>
            <a:r>
              <a:rPr lang="pt-PT" b="1" dirty="0">
                <a:solidFill>
                  <a:srgbClr val="0F320F"/>
                </a:solidFill>
                <a:latin typeface="Century Gothic" panose="020B0502020202020204" pitchFamily="34" charset="0"/>
              </a:rPr>
              <a:t> estratégicos para as novas energias renováveis com vista a responder aos principais desafios identificados:</a:t>
            </a:r>
            <a:endParaRPr lang="pt-PT" b="1" dirty="0">
              <a:solidFill>
                <a:prstClr val="black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07690" y="2092961"/>
            <a:ext cx="8940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PT" dirty="0"/>
              <a:t>OBJECTIVO ESTRATÉGICO 1: Melhorar o acesso a serviços de energia nas zonas rurais com base em energias renováveis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307691" y="3089476"/>
            <a:ext cx="8940800" cy="6427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dirty="0"/>
              <a:t> OBJECTIVO ESTRATÉGICO 2: desenvolver o uso das novas tecnologias renováveis ligadas à rede, fomentando a criação de novos mercados e a redução das assimetrias regionais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1243A4D-5E29-A598-C04F-94DA3816010B}"/>
              </a:ext>
            </a:extLst>
          </p:cNvPr>
          <p:cNvSpPr txBox="1"/>
          <p:nvPr/>
        </p:nvSpPr>
        <p:spPr>
          <a:xfrm>
            <a:off x="4171949" y="828675"/>
            <a:ext cx="6905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AO" sz="2800" dirty="0">
                <a:solidFill>
                  <a:srgbClr val="92D050"/>
                </a:solidFill>
              </a:rPr>
              <a:t>ESTRATÉGIA </a:t>
            </a:r>
            <a:r>
              <a:rPr lang="pt-PT" sz="2800" dirty="0">
                <a:solidFill>
                  <a:srgbClr val="92D050"/>
                </a:solidFill>
              </a:rPr>
              <a:t>PARA AS </a:t>
            </a:r>
            <a:r>
              <a:rPr lang="pt-AO" sz="2800" dirty="0">
                <a:solidFill>
                  <a:srgbClr val="92D050"/>
                </a:solidFill>
              </a:rPr>
              <a:t>NOVAS RENOVÁVEIS</a:t>
            </a:r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5B1780C4-E017-F19C-82A8-2871197C80C4}"/>
              </a:ext>
            </a:extLst>
          </p:cNvPr>
          <p:cNvSpPr/>
          <p:nvPr/>
        </p:nvSpPr>
        <p:spPr>
          <a:xfrm flipV="1">
            <a:off x="3733800" y="1050970"/>
            <a:ext cx="449581" cy="53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AO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4A09797-F447-C13B-806B-7E3F64028678}"/>
              </a:ext>
            </a:extLst>
          </p:cNvPr>
          <p:cNvSpPr txBox="1"/>
          <p:nvPr/>
        </p:nvSpPr>
        <p:spPr>
          <a:xfrm>
            <a:off x="1307691" y="4087452"/>
            <a:ext cx="89408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dirty="0"/>
              <a:t> </a:t>
            </a:r>
            <a:r>
              <a:rPr lang="pt-PT" sz="2400" b="1" dirty="0"/>
              <a:t>OBJECTIVO ESTRATÉGICO 3: promover e acelerar o investimento público e privado nas novas renováveis.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FCFEC049-39E3-6795-E123-5042B7AAD4F3}"/>
              </a:ext>
            </a:extLst>
          </p:cNvPr>
          <p:cNvSpPr txBox="1"/>
          <p:nvPr/>
        </p:nvSpPr>
        <p:spPr>
          <a:xfrm>
            <a:off x="263237" y="5270083"/>
            <a:ext cx="11665525" cy="646331"/>
          </a:xfrm>
          <a:prstGeom prst="rect">
            <a:avLst/>
          </a:prstGeom>
          <a:solidFill>
            <a:srgbClr val="92D050"/>
          </a:solidFill>
          <a:effectLst/>
        </p:spPr>
        <p:txBody>
          <a:bodyPr wrap="square" rtlCol="0">
            <a:spAutoFit/>
          </a:bodyPr>
          <a:lstStyle/>
          <a:p>
            <a:r>
              <a:rPr lang="pt-PT" b="1" i="0" dirty="0">
                <a:solidFill>
                  <a:srgbClr val="7A7A7A"/>
                </a:solidFill>
                <a:latin typeface="Lucida Grande"/>
              </a:rPr>
              <a:t>Para acelerar o investimento em novas energias renováveis importa definir regras claras ao nível da </a:t>
            </a:r>
            <a:r>
              <a:rPr lang="pt-PT" b="1" i="0" u="sng" dirty="0">
                <a:solidFill>
                  <a:srgbClr val="7A7A7A"/>
                </a:solidFill>
                <a:latin typeface="Lucida Grande"/>
              </a:rPr>
              <a:t>regulamentação</a:t>
            </a:r>
            <a:r>
              <a:rPr lang="pt-PT" b="1" i="0" dirty="0">
                <a:solidFill>
                  <a:srgbClr val="7A7A7A"/>
                </a:solidFill>
                <a:latin typeface="Lucida Grande"/>
              </a:rPr>
              <a:t>, estabelecer </a:t>
            </a:r>
            <a:r>
              <a:rPr lang="pt-PT" b="1" i="0" u="sng" dirty="0">
                <a:solidFill>
                  <a:srgbClr val="7A7A7A"/>
                </a:solidFill>
                <a:latin typeface="Lucida Grande"/>
              </a:rPr>
              <a:t>incentivos</a:t>
            </a:r>
            <a:r>
              <a:rPr lang="pt-PT" b="1" i="0" dirty="0">
                <a:solidFill>
                  <a:srgbClr val="7A7A7A"/>
                </a:solidFill>
                <a:latin typeface="Lucida Grande"/>
              </a:rPr>
              <a:t> e </a:t>
            </a:r>
            <a:r>
              <a:rPr lang="pt-PT" b="1" i="0" u="sng" dirty="0">
                <a:solidFill>
                  <a:srgbClr val="7A7A7A"/>
                </a:solidFill>
                <a:latin typeface="Lucida Grande"/>
              </a:rPr>
              <a:t>regimes fiscais</a:t>
            </a:r>
            <a:r>
              <a:rPr lang="pt-PT" b="1" i="0" dirty="0">
                <a:solidFill>
                  <a:srgbClr val="7A7A7A"/>
                </a:solidFill>
                <a:latin typeface="Lucida Grande"/>
              </a:rPr>
              <a:t> favoráveis ao investimento</a:t>
            </a:r>
            <a:endParaRPr lang="pt-AO" b="1" dirty="0"/>
          </a:p>
        </p:txBody>
      </p:sp>
      <p:sp>
        <p:nvSpPr>
          <p:cNvPr id="31" name="Seta: Para Baixo 30">
            <a:extLst>
              <a:ext uri="{FF2B5EF4-FFF2-40B4-BE49-F238E27FC236}">
                <a16:creationId xmlns:a16="http://schemas.microsoft.com/office/drawing/2014/main" id="{3C0DE9D6-E9A1-2F58-C877-5D5DEAC54E16}"/>
              </a:ext>
            </a:extLst>
          </p:cNvPr>
          <p:cNvSpPr/>
          <p:nvPr/>
        </p:nvSpPr>
        <p:spPr>
          <a:xfrm>
            <a:off x="5673213" y="4918449"/>
            <a:ext cx="668593" cy="3516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AO"/>
          </a:p>
        </p:txBody>
      </p:sp>
    </p:spTree>
    <p:extLst>
      <p:ext uri="{BB962C8B-B14F-4D97-AF65-F5344CB8AC3E}">
        <p14:creationId xmlns:p14="http://schemas.microsoft.com/office/powerpoint/2010/main" val="92605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cxnSp>
        <p:nvCxnSpPr>
          <p:cNvPr id="19" name="Conector reto 18"/>
          <p:cNvCxnSpPr/>
          <p:nvPr/>
        </p:nvCxnSpPr>
        <p:spPr>
          <a:xfrm>
            <a:off x="12297" y="5992837"/>
            <a:ext cx="12192000" cy="28135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2" descr="Deciphering Total's new faded logo, becoming TotalEnerg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25" name="Imagem 24" descr="Deciphering Total's new faded logo, becoming TotalEnergie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m 25" descr="BP, Eni Sign JV Deal in Angola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tângulo 22"/>
          <p:cNvSpPr/>
          <p:nvPr/>
        </p:nvSpPr>
        <p:spPr>
          <a:xfrm>
            <a:off x="0" y="1"/>
            <a:ext cx="12192000" cy="81592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pic>
        <p:nvPicPr>
          <p:cNvPr id="27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7" y="99153"/>
            <a:ext cx="555308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ângulo 20"/>
          <p:cNvSpPr/>
          <p:nvPr/>
        </p:nvSpPr>
        <p:spPr>
          <a:xfrm>
            <a:off x="545876" y="407962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0" y="815927"/>
            <a:ext cx="7215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PT" sz="2800" b="1" dirty="0">
                <a:solidFill>
                  <a:prstClr val="white">
                    <a:lumMod val="75000"/>
                  </a:prstClr>
                </a:solidFill>
              </a:rPr>
              <a:t>Ambiente Institucional – O  Papel do Regulador</a:t>
            </a:r>
            <a:endParaRPr lang="x-none" sz="2800" b="1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7975" y="1362841"/>
            <a:ext cx="11490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b="1" dirty="0">
                <a:solidFill>
                  <a:srgbClr val="0F320F"/>
                </a:solidFill>
                <a:latin typeface="Century Gothic" panose="020B0502020202020204" pitchFamily="34" charset="0"/>
              </a:rPr>
              <a:t>Os Reguladores são geralmente </a:t>
            </a:r>
            <a:r>
              <a:rPr lang="pt-PT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organismos independentes </a:t>
            </a:r>
            <a:r>
              <a:rPr lang="pt-PT" sz="1600" b="1" dirty="0">
                <a:solidFill>
                  <a:srgbClr val="0F320F"/>
                </a:solidFill>
                <a:latin typeface="Century Gothic" panose="020B0502020202020204" pitchFamily="34" charset="0"/>
              </a:rPr>
              <a:t>que mediante a publicação  de regulamentos,  monitorização e aplicação de penalizações ou bonificações, pretendem alcançar objectivos alinhados à politica energética dos seus governos.</a:t>
            </a:r>
          </a:p>
        </p:txBody>
      </p:sp>
      <p:sp>
        <p:nvSpPr>
          <p:cNvPr id="5" name="Pentágono 4"/>
          <p:cNvSpPr/>
          <p:nvPr/>
        </p:nvSpPr>
        <p:spPr>
          <a:xfrm>
            <a:off x="155575" y="2476500"/>
            <a:ext cx="1864929" cy="33401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accent1"/>
                </a:solidFill>
              </a:rPr>
              <a:t>Principais objectivos dos Reguladores</a:t>
            </a:r>
          </a:p>
          <a:p>
            <a:pPr algn="ctr"/>
            <a:endParaRPr lang="x-none" dirty="0">
              <a:solidFill>
                <a:schemeClr val="bg2"/>
              </a:solidFill>
            </a:endParaRPr>
          </a:p>
        </p:txBody>
      </p:sp>
      <p:sp>
        <p:nvSpPr>
          <p:cNvPr id="6" name="Hexágono 5"/>
          <p:cNvSpPr/>
          <p:nvPr/>
        </p:nvSpPr>
        <p:spPr>
          <a:xfrm>
            <a:off x="1972309" y="2532061"/>
            <a:ext cx="2315804" cy="1079500"/>
          </a:xfrm>
          <a:prstGeom prst="hexag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PROTEGER O </a:t>
            </a:r>
            <a:b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</a:b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CONSUMIDOR</a:t>
            </a:r>
          </a:p>
        </p:txBody>
      </p:sp>
      <p:sp>
        <p:nvSpPr>
          <p:cNvPr id="7" name="Hexágono 6"/>
          <p:cNvSpPr/>
          <p:nvPr/>
        </p:nvSpPr>
        <p:spPr>
          <a:xfrm>
            <a:off x="2020505" y="3648075"/>
            <a:ext cx="2259396" cy="996950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REMEDIAR FALHAS DE MERCADO</a:t>
            </a:r>
            <a:endParaRPr lang="pt-PT" sz="1200" kern="0" dirty="0">
              <a:solidFill>
                <a:schemeClr val="tx1"/>
              </a:solidFill>
              <a:latin typeface="Calibri Light" panose="020F0302020204030204"/>
              <a:cs typeface="Arial" pitchFamily="34" charset="0"/>
            </a:endParaRPr>
          </a:p>
        </p:txBody>
      </p:sp>
      <p:sp>
        <p:nvSpPr>
          <p:cNvPr id="8" name="Hexágono 7"/>
          <p:cNvSpPr/>
          <p:nvPr/>
        </p:nvSpPr>
        <p:spPr>
          <a:xfrm>
            <a:off x="2020506" y="4698999"/>
            <a:ext cx="2259396" cy="1117600"/>
          </a:xfrm>
          <a:prstGeom prst="hexag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EXERCER PAPEL DE MEDIAÇÃO</a:t>
            </a:r>
          </a:p>
        </p:txBody>
      </p:sp>
      <p:sp>
        <p:nvSpPr>
          <p:cNvPr id="9" name="Hexágono 8"/>
          <p:cNvSpPr/>
          <p:nvPr/>
        </p:nvSpPr>
        <p:spPr>
          <a:xfrm>
            <a:off x="4093671" y="3087686"/>
            <a:ext cx="1839593" cy="104775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GARANTIR A LIVRE </a:t>
            </a:r>
            <a:b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</a:b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CONCORRÊNCIA</a:t>
            </a:r>
          </a:p>
        </p:txBody>
      </p:sp>
      <p:sp>
        <p:nvSpPr>
          <p:cNvPr id="10" name="Hexágono 9"/>
          <p:cNvSpPr/>
          <p:nvPr/>
        </p:nvSpPr>
        <p:spPr>
          <a:xfrm>
            <a:off x="5728485" y="3611561"/>
            <a:ext cx="1958190" cy="1114426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PROPOR</a:t>
            </a:r>
            <a:b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</a:b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NORMAS E </a:t>
            </a:r>
          </a:p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REGULAMENTOS</a:t>
            </a:r>
          </a:p>
        </p:txBody>
      </p:sp>
      <p:sp>
        <p:nvSpPr>
          <p:cNvPr id="11" name="Hexágono 10"/>
          <p:cNvSpPr/>
          <p:nvPr/>
        </p:nvSpPr>
        <p:spPr>
          <a:xfrm>
            <a:off x="4072631" y="4173537"/>
            <a:ext cx="1860633" cy="105092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pt-PT" sz="1400" b="1" kern="0" dirty="0">
                <a:solidFill>
                  <a:schemeClr val="tx1"/>
                </a:solidFill>
                <a:latin typeface="Calibri Light" panose="020F0302020204030204"/>
                <a:cs typeface="Arial" pitchFamily="34" charset="0"/>
              </a:rPr>
              <a:t>IMPOR OBRIGAÇÕES DE SERVIÇO PÚBLICO</a:t>
            </a:r>
            <a:endParaRPr lang="pt-PT" sz="1200" kern="0" dirty="0">
              <a:solidFill>
                <a:schemeClr val="tx1"/>
              </a:solidFill>
              <a:latin typeface="Calibri Light" panose="020F0302020204030204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8114211" y="2057742"/>
            <a:ext cx="369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PT" b="1" dirty="0">
                <a:solidFill>
                  <a:srgbClr val="C00000"/>
                </a:solidFill>
                <a:latin typeface="Calibri Light" panose="020F0302020204030204"/>
              </a:rPr>
              <a:t>O que significa para o sector eléctrico?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785100" y="2368448"/>
            <a:ext cx="4292600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dirty="0">
                <a:solidFill>
                  <a:prstClr val="black"/>
                </a:solidFill>
                <a:latin typeface="Calibri Light" panose="020F0302020204030204"/>
              </a:rPr>
              <a:t>Assegurar a competitividade, concorrência e equidade no mercado</a:t>
            </a:r>
          </a:p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b="1" dirty="0">
                <a:solidFill>
                  <a:prstClr val="black"/>
                </a:solidFill>
                <a:latin typeface="Calibri Light" panose="020F0302020204030204"/>
              </a:rPr>
              <a:t>Assegurar a não-discriminação e igualdade de oportunidades entre agentes públicos e privados</a:t>
            </a:r>
          </a:p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dirty="0">
                <a:solidFill>
                  <a:prstClr val="black"/>
                </a:solidFill>
                <a:latin typeface="Calibri Light" panose="020F0302020204030204"/>
              </a:rPr>
              <a:t>Garantir a transparência no sector e controlo sobre as actividades reguladas </a:t>
            </a:r>
          </a:p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b="1" dirty="0">
                <a:solidFill>
                  <a:prstClr val="black"/>
                </a:solidFill>
                <a:latin typeface="Calibri Light" panose="020F0302020204030204"/>
              </a:rPr>
              <a:t>Garantir o fornecimento de energia com fiabilidade, qualidade e segurança</a:t>
            </a:r>
          </a:p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b="1" dirty="0">
                <a:solidFill>
                  <a:prstClr val="black"/>
                </a:solidFill>
                <a:latin typeface="Calibri Light" panose="020F0302020204030204"/>
              </a:rPr>
              <a:t>Exercer papel moderador e a defesa do consumidor </a:t>
            </a:r>
          </a:p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b="1" i="1" dirty="0">
                <a:solidFill>
                  <a:srgbClr val="0000CC"/>
                </a:solidFill>
                <a:latin typeface="Calibri Light" panose="020F0302020204030204"/>
              </a:rPr>
              <a:t>Integração com o meio ambiente (desenvolvimento de renováveis, redução C0</a:t>
            </a:r>
            <a:r>
              <a:rPr lang="pt-PT" sz="1400" b="1" i="1" baseline="-25000" dirty="0">
                <a:solidFill>
                  <a:srgbClr val="0000CC"/>
                </a:solidFill>
                <a:latin typeface="Calibri Light" panose="020F0302020204030204"/>
              </a:rPr>
              <a:t>2</a:t>
            </a:r>
            <a:r>
              <a:rPr lang="pt-PT" sz="1400" b="1" i="1" dirty="0">
                <a:solidFill>
                  <a:srgbClr val="0000CC"/>
                </a:solidFill>
                <a:latin typeface="Calibri Light" panose="020F0302020204030204"/>
              </a:rPr>
              <a:t>)</a:t>
            </a:r>
          </a:p>
          <a:p>
            <a:pPr marL="174625" lvl="0" indent="-174625" defTabSz="914400" fontAlgn="base">
              <a:spcBef>
                <a:spcPts val="90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pt-PT" sz="1400" dirty="0">
                <a:solidFill>
                  <a:prstClr val="black"/>
                </a:solidFill>
                <a:latin typeface="Calibri Light" panose="020F0302020204030204"/>
              </a:rPr>
              <a:t>Desenvolvimento tecnológico</a:t>
            </a:r>
          </a:p>
        </p:txBody>
      </p:sp>
    </p:spTree>
    <p:extLst>
      <p:ext uri="{BB962C8B-B14F-4D97-AF65-F5344CB8AC3E}">
        <p14:creationId xmlns:p14="http://schemas.microsoft.com/office/powerpoint/2010/main" val="376443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261025" y="4345657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7</a:t>
            </a:fld>
            <a:endParaRPr lang="pt-PT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367C6A2-A89D-B5CC-C7C8-A90F775DA00F}"/>
              </a:ext>
            </a:extLst>
          </p:cNvPr>
          <p:cNvSpPr/>
          <p:nvPr/>
        </p:nvSpPr>
        <p:spPr>
          <a:xfrm>
            <a:off x="197955" y="2196445"/>
            <a:ext cx="2771481" cy="710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Políticas</a:t>
            </a:r>
            <a:endParaRPr lang="x-none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66C72BB-A57D-F8FB-A74C-2C72537A77C6}"/>
              </a:ext>
            </a:extLst>
          </p:cNvPr>
          <p:cNvSpPr/>
          <p:nvPr/>
        </p:nvSpPr>
        <p:spPr>
          <a:xfrm>
            <a:off x="2997725" y="2186581"/>
            <a:ext cx="8946027" cy="3476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Presidência da República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7359986D-FCD9-3425-0357-1D26C1E90C5C}"/>
              </a:ext>
            </a:extLst>
          </p:cNvPr>
          <p:cNvSpPr/>
          <p:nvPr/>
        </p:nvSpPr>
        <p:spPr>
          <a:xfrm>
            <a:off x="2997725" y="2559449"/>
            <a:ext cx="8946027" cy="3476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MINEA – Ministério da Energia e Águas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28A11123-29C9-952D-7C99-D5A524565495}"/>
              </a:ext>
            </a:extLst>
          </p:cNvPr>
          <p:cNvSpPr/>
          <p:nvPr/>
        </p:nvSpPr>
        <p:spPr>
          <a:xfrm>
            <a:off x="2978874" y="3512656"/>
            <a:ext cx="8432601" cy="347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RNT – Rede Nacional de Transporte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2B2AB6A-A773-5A9E-296A-2225426D621C}"/>
              </a:ext>
            </a:extLst>
          </p:cNvPr>
          <p:cNvSpPr txBox="1"/>
          <p:nvPr/>
        </p:nvSpPr>
        <p:spPr>
          <a:xfrm>
            <a:off x="6454223" y="3271097"/>
            <a:ext cx="16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i="1" dirty="0"/>
              <a:t>Planeamento</a:t>
            </a:r>
            <a:endParaRPr lang="x-none" sz="1400" b="1" i="1" dirty="0"/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F81F336F-61E2-5DF2-F75F-52AAC84BB036}"/>
              </a:ext>
            </a:extLst>
          </p:cNvPr>
          <p:cNvSpPr/>
          <p:nvPr/>
        </p:nvSpPr>
        <p:spPr>
          <a:xfrm>
            <a:off x="2978874" y="4344770"/>
            <a:ext cx="2266410" cy="395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PRODEL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009E1C30-BCC0-334B-6B80-187F76AEEA90}"/>
              </a:ext>
            </a:extLst>
          </p:cNvPr>
          <p:cNvSpPr/>
          <p:nvPr/>
        </p:nvSpPr>
        <p:spPr>
          <a:xfrm>
            <a:off x="7182864" y="4344770"/>
            <a:ext cx="4238040" cy="395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tx1"/>
                </a:solidFill>
              </a:rPr>
              <a:t>ENDE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3D096F97-21C1-FF7C-4DC9-8740E7D1D2D4}"/>
              </a:ext>
            </a:extLst>
          </p:cNvPr>
          <p:cNvSpPr/>
          <p:nvPr/>
        </p:nvSpPr>
        <p:spPr>
          <a:xfrm>
            <a:off x="2967022" y="4769678"/>
            <a:ext cx="2287689" cy="29066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Geração Pública e Privada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D36422AF-8CFC-3C12-D7C6-1D42DEBA8BD8}"/>
              </a:ext>
            </a:extLst>
          </p:cNvPr>
          <p:cNvSpPr/>
          <p:nvPr/>
        </p:nvSpPr>
        <p:spPr>
          <a:xfrm>
            <a:off x="5280577" y="4771243"/>
            <a:ext cx="1889344" cy="29066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Transmissão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18754ED6-EE9E-3CDD-95CA-BE322E6D933C}"/>
              </a:ext>
            </a:extLst>
          </p:cNvPr>
          <p:cNvSpPr/>
          <p:nvPr/>
        </p:nvSpPr>
        <p:spPr>
          <a:xfrm>
            <a:off x="7195787" y="4757661"/>
            <a:ext cx="2355143" cy="30267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Distribuição Pública e Privada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96CB4238-2761-049E-2572-CA5BF8AA0E6B}"/>
              </a:ext>
            </a:extLst>
          </p:cNvPr>
          <p:cNvSpPr/>
          <p:nvPr/>
        </p:nvSpPr>
        <p:spPr>
          <a:xfrm>
            <a:off x="9569784" y="4769679"/>
            <a:ext cx="1841693" cy="29066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Comercialização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1EF5B746-DEE4-78E4-90DA-FDEAC1699428}"/>
              </a:ext>
            </a:extLst>
          </p:cNvPr>
          <p:cNvSpPr/>
          <p:nvPr/>
        </p:nvSpPr>
        <p:spPr>
          <a:xfrm>
            <a:off x="2967021" y="5083886"/>
            <a:ext cx="8483543" cy="3026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Clientes Finais / Consumidores</a:t>
            </a:r>
            <a:endParaRPr lang="x-none" dirty="0"/>
          </a:p>
        </p:txBody>
      </p:sp>
      <p:sp>
        <p:nvSpPr>
          <p:cNvPr id="76" name="Retângulo 75">
            <a:extLst>
              <a:ext uri="{FF2B5EF4-FFF2-40B4-BE49-F238E27FC236}">
                <a16:creationId xmlns:a16="http://schemas.microsoft.com/office/drawing/2014/main" id="{202E437E-43E9-4CB4-49AE-0A72FC3F7F00}"/>
              </a:ext>
            </a:extLst>
          </p:cNvPr>
          <p:cNvSpPr/>
          <p:nvPr/>
        </p:nvSpPr>
        <p:spPr>
          <a:xfrm>
            <a:off x="5265239" y="4344776"/>
            <a:ext cx="1889344" cy="385895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Operador da Rede</a:t>
            </a:r>
          </a:p>
          <a:p>
            <a:pPr algn="ctr"/>
            <a:r>
              <a:rPr lang="pt-PT" sz="1400" dirty="0">
                <a:solidFill>
                  <a:schemeClr val="tx1"/>
                </a:solidFill>
              </a:rPr>
              <a:t>RNT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6BEA82ED-1C5A-7E4E-2B64-546588409895}"/>
              </a:ext>
            </a:extLst>
          </p:cNvPr>
          <p:cNvSpPr/>
          <p:nvPr/>
        </p:nvSpPr>
        <p:spPr>
          <a:xfrm>
            <a:off x="2978871" y="3909742"/>
            <a:ext cx="8432605" cy="347655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Operador do mercado - RNT</a:t>
            </a:r>
            <a:endParaRPr lang="x-none" sz="1400" dirty="0">
              <a:solidFill>
                <a:schemeClr val="tx1"/>
              </a:solidFill>
            </a:endParaRPr>
          </a:p>
        </p:txBody>
      </p:sp>
      <p:sp>
        <p:nvSpPr>
          <p:cNvPr id="78" name="Retângulo 77">
            <a:extLst>
              <a:ext uri="{FF2B5EF4-FFF2-40B4-BE49-F238E27FC236}">
                <a16:creationId xmlns:a16="http://schemas.microsoft.com/office/drawing/2014/main" id="{8ED18B65-D21C-D566-E4AF-C6C4B1C6F0BF}"/>
              </a:ext>
            </a:extLst>
          </p:cNvPr>
          <p:cNvSpPr/>
          <p:nvPr/>
        </p:nvSpPr>
        <p:spPr>
          <a:xfrm>
            <a:off x="1434105" y="4769678"/>
            <a:ext cx="1516114" cy="616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Segmentos Actividade</a:t>
            </a:r>
            <a:endParaRPr lang="x-none" dirty="0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10EF2FC0-74FA-AACB-DB51-BA56DA382279}"/>
              </a:ext>
            </a:extLst>
          </p:cNvPr>
          <p:cNvSpPr/>
          <p:nvPr/>
        </p:nvSpPr>
        <p:spPr>
          <a:xfrm>
            <a:off x="1445098" y="3345049"/>
            <a:ext cx="1505491" cy="13856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Agentes</a:t>
            </a:r>
          </a:p>
          <a:p>
            <a:pPr algn="ctr"/>
            <a:r>
              <a:rPr lang="pt-PT" dirty="0"/>
              <a:t>Institucionais</a:t>
            </a:r>
            <a:endParaRPr lang="x-none" dirty="0"/>
          </a:p>
        </p:txBody>
      </p:sp>
      <p:sp>
        <p:nvSpPr>
          <p:cNvPr id="80" name="Retângulo 79">
            <a:extLst>
              <a:ext uri="{FF2B5EF4-FFF2-40B4-BE49-F238E27FC236}">
                <a16:creationId xmlns:a16="http://schemas.microsoft.com/office/drawing/2014/main" id="{8ADDAF6E-A52C-E202-41B2-9814D9E3D176}"/>
              </a:ext>
            </a:extLst>
          </p:cNvPr>
          <p:cNvSpPr/>
          <p:nvPr/>
        </p:nvSpPr>
        <p:spPr>
          <a:xfrm>
            <a:off x="188532" y="2939813"/>
            <a:ext cx="1205173" cy="244675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/>
              <a:t>Regulação supervisão e fiscalização</a:t>
            </a:r>
            <a:endParaRPr lang="x-none" sz="1600" dirty="0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E4502101-097A-65E4-1FEC-B52737453C7B}"/>
              </a:ext>
            </a:extLst>
          </p:cNvPr>
          <p:cNvSpPr/>
          <p:nvPr/>
        </p:nvSpPr>
        <p:spPr>
          <a:xfrm>
            <a:off x="11450564" y="3321503"/>
            <a:ext cx="544048" cy="2065061"/>
          </a:xfrm>
          <a:prstGeom prst="rect">
            <a:avLst/>
          </a:prstGeom>
          <a:solidFill>
            <a:schemeClr val="tx2"/>
          </a:solidFill>
          <a:ln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600" dirty="0"/>
          </a:p>
        </p:txBody>
      </p: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2402C0EE-88D3-C0B8-E897-DDA6FE6972CD}"/>
              </a:ext>
            </a:extLst>
          </p:cNvPr>
          <p:cNvSpPr txBox="1"/>
          <p:nvPr/>
        </p:nvSpPr>
        <p:spPr>
          <a:xfrm>
            <a:off x="11551764" y="3380907"/>
            <a:ext cx="2631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>
                <a:solidFill>
                  <a:schemeClr val="bg1"/>
                </a:solidFill>
              </a:rPr>
              <a:t>ERSEA</a:t>
            </a:r>
            <a:endParaRPr lang="x-none" sz="2000" dirty="0">
              <a:solidFill>
                <a:schemeClr val="bg1"/>
              </a:solidFill>
            </a:endParaRPr>
          </a:p>
        </p:txBody>
      </p: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EA561007-D883-991C-6A40-F5823F7459B9}"/>
              </a:ext>
            </a:extLst>
          </p:cNvPr>
          <p:cNvSpPr txBox="1"/>
          <p:nvPr/>
        </p:nvSpPr>
        <p:spPr>
          <a:xfrm>
            <a:off x="-9428" y="957588"/>
            <a:ext cx="10489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Ambiente Institucional – Modelo Institucional e Agentes do Mercado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A9BC643-248F-1FDD-44B5-CC6A232AD213}"/>
              </a:ext>
            </a:extLst>
          </p:cNvPr>
          <p:cNvSpPr/>
          <p:nvPr/>
        </p:nvSpPr>
        <p:spPr>
          <a:xfrm>
            <a:off x="1456160" y="2947939"/>
            <a:ext cx="10487592" cy="34201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cxnSp>
        <p:nvCxnSpPr>
          <p:cNvPr id="12" name="Conexão reta 11">
            <a:extLst>
              <a:ext uri="{FF2B5EF4-FFF2-40B4-BE49-F238E27FC236}">
                <a16:creationId xmlns:a16="http://schemas.microsoft.com/office/drawing/2014/main" id="{D8919EFD-C13F-4031-DD15-061211943143}"/>
              </a:ext>
            </a:extLst>
          </p:cNvPr>
          <p:cNvCxnSpPr/>
          <p:nvPr/>
        </p:nvCxnSpPr>
        <p:spPr>
          <a:xfrm flipV="1">
            <a:off x="2017336" y="2958667"/>
            <a:ext cx="9394139" cy="3312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>
            <a:extLst>
              <a:ext uri="{FF2B5EF4-FFF2-40B4-BE49-F238E27FC236}">
                <a16:creationId xmlns:a16="http://schemas.microsoft.com/office/drawing/2014/main" id="{817ABB7F-731C-1590-6DF4-BCD67C46566B}"/>
              </a:ext>
            </a:extLst>
          </p:cNvPr>
          <p:cNvCxnSpPr/>
          <p:nvPr/>
        </p:nvCxnSpPr>
        <p:spPr>
          <a:xfrm>
            <a:off x="2017336" y="2949240"/>
            <a:ext cx="9534428" cy="3312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8EDE13F-B95B-1859-5529-3668CA160CC3}"/>
              </a:ext>
            </a:extLst>
          </p:cNvPr>
          <p:cNvSpPr txBox="1"/>
          <p:nvPr/>
        </p:nvSpPr>
        <p:spPr>
          <a:xfrm>
            <a:off x="4383464" y="2912879"/>
            <a:ext cx="564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i="1" dirty="0"/>
              <a:t>Instituto Regulador dos Serviços de Electricidade e de Água</a:t>
            </a:r>
            <a:endParaRPr lang="x-none" i="1" dirty="0"/>
          </a:p>
        </p:txBody>
      </p:sp>
      <p:sp>
        <p:nvSpPr>
          <p:cNvPr id="5" name="Rectângulo 4"/>
          <p:cNvSpPr/>
          <p:nvPr/>
        </p:nvSpPr>
        <p:spPr>
          <a:xfrm>
            <a:off x="-9428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CaixaDeTexto 34"/>
          <p:cNvSpPr txBox="1"/>
          <p:nvPr/>
        </p:nvSpPr>
        <p:spPr>
          <a:xfrm>
            <a:off x="3834321" y="167795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6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0" y="278266"/>
            <a:ext cx="555306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tângulo 20"/>
          <p:cNvSpPr/>
          <p:nvPr/>
        </p:nvSpPr>
        <p:spPr>
          <a:xfrm>
            <a:off x="593016" y="568217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cxnSp>
        <p:nvCxnSpPr>
          <p:cNvPr id="8" name="Conexão recta 7"/>
          <p:cNvCxnSpPr/>
          <p:nvPr/>
        </p:nvCxnSpPr>
        <p:spPr>
          <a:xfrm>
            <a:off x="0" y="6007100"/>
            <a:ext cx="12192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m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42" name="Imagem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5" name="Imagem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46" name="Imagem 4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47" name="Imagem 4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8" name="Imagem 47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Imagem 48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586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9712000" y="54957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66929" y="6363249"/>
            <a:ext cx="2743200" cy="365125"/>
          </a:xfrm>
        </p:spPr>
        <p:txBody>
          <a:bodyPr/>
          <a:lstStyle/>
          <a:p>
            <a:fld id="{38C81B9C-829A-4641-95E7-DF01E0240BA7}" type="slidenum">
              <a:rPr lang="pt-PT" smtClean="0"/>
              <a:t>8</a:t>
            </a:fld>
            <a:endParaRPr lang="pt-PT"/>
          </a:p>
        </p:txBody>
      </p:sp>
      <p:grpSp>
        <p:nvGrpSpPr>
          <p:cNvPr id="23" name="Group 5">
            <a:extLst>
              <a:ext uri="{FF2B5EF4-FFF2-40B4-BE49-F238E27FC236}">
                <a16:creationId xmlns:a16="http://schemas.microsoft.com/office/drawing/2014/main" id="{9359AC80-3458-7DC0-AEAA-27703487584C}"/>
              </a:ext>
            </a:extLst>
          </p:cNvPr>
          <p:cNvGrpSpPr/>
          <p:nvPr/>
        </p:nvGrpSpPr>
        <p:grpSpPr>
          <a:xfrm>
            <a:off x="3723846" y="1761021"/>
            <a:ext cx="8129992" cy="4414395"/>
            <a:chOff x="725081" y="1761021"/>
            <a:chExt cx="9036000" cy="4414395"/>
          </a:xfrm>
        </p:grpSpPr>
        <p:sp>
          <p:nvSpPr>
            <p:cNvPr id="24" name="Rectangle 49">
              <a:extLst>
                <a:ext uri="{FF2B5EF4-FFF2-40B4-BE49-F238E27FC236}">
                  <a16:creationId xmlns:a16="http://schemas.microsoft.com/office/drawing/2014/main" id="{ADC50849-FE0C-91B9-D7AD-4E88881876E4}"/>
                </a:ext>
              </a:extLst>
            </p:cNvPr>
            <p:cNvSpPr/>
            <p:nvPr/>
          </p:nvSpPr>
          <p:spPr bwMode="gray">
            <a:xfrm>
              <a:off x="753614" y="4553400"/>
              <a:ext cx="8908685" cy="4801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72000" tIns="72000" rIns="72000" bIns="72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Bef>
                  <a:spcPts val="300"/>
                </a:spcBef>
                <a:spcAft>
                  <a:spcPts val="0"/>
                </a:spcAft>
              </a:pPr>
              <a:endParaRPr lang="en-US" sz="1400" kern="0" dirty="0">
                <a:solidFill>
                  <a:sysClr val="windowText" lastClr="000000"/>
                </a:solidFill>
                <a:latin typeface="+mj-lt"/>
                <a:cs typeface="Arial" pitchFamily="34" charset="0"/>
              </a:endParaRPr>
            </a:p>
          </p:txBody>
        </p:sp>
        <p:grpSp>
          <p:nvGrpSpPr>
            <p:cNvPr id="26" name="Group 61">
              <a:extLst>
                <a:ext uri="{FF2B5EF4-FFF2-40B4-BE49-F238E27FC236}">
                  <a16:creationId xmlns:a16="http://schemas.microsoft.com/office/drawing/2014/main" id="{5C542AF2-3E2A-5F1A-51A9-32D41AAFEF5D}"/>
                </a:ext>
              </a:extLst>
            </p:cNvPr>
            <p:cNvGrpSpPr/>
            <p:nvPr/>
          </p:nvGrpSpPr>
          <p:grpSpPr>
            <a:xfrm>
              <a:off x="725081" y="5122567"/>
              <a:ext cx="9036000" cy="1052849"/>
              <a:chOff x="725081" y="5122567"/>
              <a:chExt cx="9036000" cy="1052849"/>
            </a:xfrm>
          </p:grpSpPr>
          <p:sp>
            <p:nvSpPr>
              <p:cNvPr id="69" name="TextBox 64">
                <a:extLst>
                  <a:ext uri="{FF2B5EF4-FFF2-40B4-BE49-F238E27FC236}">
                    <a16:creationId xmlns:a16="http://schemas.microsoft.com/office/drawing/2014/main" id="{185E579B-F151-2644-21F4-4956552745DD}"/>
                  </a:ext>
                </a:extLst>
              </p:cNvPr>
              <p:cNvSpPr txBox="1"/>
              <p:nvPr/>
            </p:nvSpPr>
            <p:spPr>
              <a:xfrm flipH="1">
                <a:off x="725081" y="5122567"/>
                <a:ext cx="9036000" cy="334329"/>
              </a:xfrm>
              <a:prstGeom prst="homePlate">
                <a:avLst>
                  <a:gd name="adj" fmla="val 42697"/>
                </a:avLst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bg1"/>
                </a:solidFill>
              </a:ln>
            </p:spPr>
            <p:txBody>
              <a:bodyPr wrap="square" lIns="36000" tIns="45720" rIns="36000" bIns="45720" rtlCol="0" anchor="ctr">
                <a:noAutofit/>
              </a:bodyPr>
              <a:lstStyle/>
              <a:p>
                <a:pPr algn="ctr"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pt-PT" sz="1400" b="1" dirty="0">
                    <a:solidFill>
                      <a:prstClr val="white"/>
                    </a:solidFill>
                    <a:latin typeface="+mj-lt"/>
                  </a:rPr>
                  <a:t>FLUXO DE PAGAMENTOS - REMUNERAÇÃO AGENTES</a:t>
                </a:r>
              </a:p>
            </p:txBody>
          </p:sp>
          <p:sp>
            <p:nvSpPr>
              <p:cNvPr id="70" name="TextBox 65">
                <a:extLst>
                  <a:ext uri="{FF2B5EF4-FFF2-40B4-BE49-F238E27FC236}">
                    <a16:creationId xmlns:a16="http://schemas.microsoft.com/office/drawing/2014/main" id="{B0EBEB90-32B5-2A1F-A216-A147C3CEDBA1}"/>
                  </a:ext>
                </a:extLst>
              </p:cNvPr>
              <p:cNvSpPr txBox="1"/>
              <p:nvPr/>
            </p:nvSpPr>
            <p:spPr>
              <a:xfrm flipH="1">
                <a:off x="8010759" y="5473701"/>
                <a:ext cx="1750319" cy="633004"/>
              </a:xfrm>
              <a:prstGeom prst="homePlate">
                <a:avLst>
                  <a:gd name="adj" fmla="val 16482"/>
                </a:avLst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bg1"/>
                </a:solidFill>
              </a:ln>
            </p:spPr>
            <p:txBody>
              <a:bodyPr wrap="square" lIns="36000" tIns="45720" rIns="36000" bIns="45720" rtlCol="0" anchor="ctr">
                <a:noAutofit/>
              </a:bodyPr>
              <a:lstStyle>
                <a:defPPr>
                  <a:defRPr lang="de-DE"/>
                </a:defPPr>
                <a:lvl1pPr algn="ctr">
                  <a:spcBef>
                    <a:spcPts val="300"/>
                  </a:spcBef>
                  <a:spcAft>
                    <a:spcPts val="300"/>
                  </a:spcAft>
                  <a:defRPr sz="1200" b="1">
                    <a:solidFill>
                      <a:prstClr val="white"/>
                    </a:solidFill>
                    <a:latin typeface="Century Gothic"/>
                  </a:defRPr>
                </a:lvl1pPr>
              </a:lstStyle>
              <a:p>
                <a:pPr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dirty="0">
                    <a:latin typeface="+mj-lt"/>
                  </a:rPr>
                  <a:t>Clientes pagam ao Distribuidor</a:t>
                </a:r>
              </a:p>
            </p:txBody>
          </p:sp>
          <p:sp>
            <p:nvSpPr>
              <p:cNvPr id="71" name="TextBox 66">
                <a:extLst>
                  <a:ext uri="{FF2B5EF4-FFF2-40B4-BE49-F238E27FC236}">
                    <a16:creationId xmlns:a16="http://schemas.microsoft.com/office/drawing/2014/main" id="{35D96115-9ED6-3E38-F5C2-5F9EA1184CB1}"/>
                  </a:ext>
                </a:extLst>
              </p:cNvPr>
              <p:cNvSpPr txBox="1"/>
              <p:nvPr/>
            </p:nvSpPr>
            <p:spPr>
              <a:xfrm flipH="1">
                <a:off x="4369731" y="5491303"/>
                <a:ext cx="2546867" cy="615402"/>
              </a:xfrm>
              <a:prstGeom prst="homePlate">
                <a:avLst>
                  <a:gd name="adj" fmla="val 16482"/>
                </a:avLst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bg1"/>
                </a:solidFill>
              </a:ln>
            </p:spPr>
            <p:txBody>
              <a:bodyPr wrap="square" lIns="36000" tIns="45720" rIns="36000" bIns="45720" rtlCol="0" anchor="ctr">
                <a:noAutofit/>
              </a:bodyPr>
              <a:lstStyle>
                <a:defPPr>
                  <a:defRPr lang="de-DE"/>
                </a:defPPr>
                <a:lvl1pPr algn="ctr">
                  <a:spcBef>
                    <a:spcPts val="300"/>
                  </a:spcBef>
                  <a:spcAft>
                    <a:spcPts val="300"/>
                  </a:spcAft>
                  <a:defRPr sz="1200" b="1">
                    <a:solidFill>
                      <a:prstClr val="white"/>
                    </a:solidFill>
                    <a:latin typeface="Century Gothic"/>
                  </a:defRPr>
                </a:lvl1pPr>
              </a:lstStyle>
              <a:p>
                <a:pPr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dirty="0">
                    <a:latin typeface="+mj-lt"/>
                  </a:rPr>
                  <a:t>Distribuidor paga ao Operador de Mercado</a:t>
                </a:r>
              </a:p>
            </p:txBody>
          </p:sp>
          <p:sp>
            <p:nvSpPr>
              <p:cNvPr id="72" name="TextBox 70">
                <a:extLst>
                  <a:ext uri="{FF2B5EF4-FFF2-40B4-BE49-F238E27FC236}">
                    <a16:creationId xmlns:a16="http://schemas.microsoft.com/office/drawing/2014/main" id="{25B79F75-C7BB-3D6A-C1D5-8C27ACE19F1F}"/>
                  </a:ext>
                </a:extLst>
              </p:cNvPr>
              <p:cNvSpPr txBox="1"/>
              <p:nvPr/>
            </p:nvSpPr>
            <p:spPr>
              <a:xfrm flipH="1">
                <a:off x="1696114" y="5473701"/>
                <a:ext cx="1750319" cy="684728"/>
              </a:xfrm>
              <a:prstGeom prst="homePlate">
                <a:avLst>
                  <a:gd name="adj" fmla="val 16482"/>
                </a:avLst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bg1"/>
                </a:solidFill>
              </a:ln>
            </p:spPr>
            <p:txBody>
              <a:bodyPr wrap="square" lIns="36000" tIns="45720" rIns="36000" bIns="45720" rtlCol="0" anchor="ctr">
                <a:noAutofit/>
              </a:bodyPr>
              <a:lstStyle>
                <a:defPPr>
                  <a:defRPr lang="de-DE"/>
                </a:defPPr>
                <a:lvl1pPr algn="ctr">
                  <a:spcBef>
                    <a:spcPts val="300"/>
                  </a:spcBef>
                  <a:spcAft>
                    <a:spcPts val="300"/>
                  </a:spcAft>
                  <a:defRPr sz="1200" b="1">
                    <a:solidFill>
                      <a:prstClr val="white"/>
                    </a:solidFill>
                    <a:latin typeface="Century Gothic"/>
                  </a:defRPr>
                </a:lvl1pPr>
              </a:lstStyle>
              <a:p>
                <a:pPr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dirty="0">
                    <a:latin typeface="+mj-lt"/>
                  </a:rPr>
                  <a:t>Operador de Mercado paga aos produtores</a:t>
                </a:r>
              </a:p>
            </p:txBody>
          </p:sp>
          <p:pic>
            <p:nvPicPr>
              <p:cNvPr id="73" name="Picture 2" descr="C:\Users\ricardo.j.trindade\Desktop\20728[1].png">
                <a:extLst>
                  <a:ext uri="{FF2B5EF4-FFF2-40B4-BE49-F238E27FC236}">
                    <a16:creationId xmlns:a16="http://schemas.microsoft.com/office/drawing/2014/main" id="{42CF1A0B-2B85-E956-4A29-CEEAC609559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383" t="27707" r="16471" b="28321"/>
              <a:stretch/>
            </p:blipFill>
            <p:spPr bwMode="auto">
              <a:xfrm>
                <a:off x="772818" y="5675217"/>
                <a:ext cx="752429" cy="5001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4" name="Picture 2" descr="C:\Users\ricardo.j.trindade\Desktop\20728[1].png">
                <a:extLst>
                  <a:ext uri="{FF2B5EF4-FFF2-40B4-BE49-F238E27FC236}">
                    <a16:creationId xmlns:a16="http://schemas.microsoft.com/office/drawing/2014/main" id="{92DE1805-5782-4A86-A8FE-AB0CB8028B5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383" t="27707" r="16471" b="28321"/>
              <a:stretch/>
            </p:blipFill>
            <p:spPr bwMode="auto">
              <a:xfrm>
                <a:off x="3502049" y="5609227"/>
                <a:ext cx="752429" cy="5001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5" name="Picture 2" descr="C:\Users\ricardo.j.trindade\Desktop\20728[1].png">
                <a:extLst>
                  <a:ext uri="{FF2B5EF4-FFF2-40B4-BE49-F238E27FC236}">
                    <a16:creationId xmlns:a16="http://schemas.microsoft.com/office/drawing/2014/main" id="{63703060-6F1F-0832-F95F-7EA9E579FD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383" t="27707" r="16471" b="28321"/>
              <a:stretch/>
            </p:blipFill>
            <p:spPr bwMode="auto">
              <a:xfrm>
                <a:off x="7087465" y="5665341"/>
                <a:ext cx="752429" cy="5001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" name="Group 74">
              <a:extLst>
                <a:ext uri="{FF2B5EF4-FFF2-40B4-BE49-F238E27FC236}">
                  <a16:creationId xmlns:a16="http://schemas.microsoft.com/office/drawing/2014/main" id="{F0101B9D-CFEF-E051-922B-2669508C687A}"/>
                </a:ext>
              </a:extLst>
            </p:cNvPr>
            <p:cNvGrpSpPr/>
            <p:nvPr/>
          </p:nvGrpSpPr>
          <p:grpSpPr>
            <a:xfrm>
              <a:off x="1812178" y="4523950"/>
              <a:ext cx="7030268" cy="522282"/>
              <a:chOff x="1812178" y="4523950"/>
              <a:chExt cx="7030268" cy="522282"/>
            </a:xfrm>
          </p:grpSpPr>
          <p:cxnSp>
            <p:nvCxnSpPr>
              <p:cNvPr id="63" name="Straight Arrow Connector 21">
                <a:extLst>
                  <a:ext uri="{FF2B5EF4-FFF2-40B4-BE49-F238E27FC236}">
                    <a16:creationId xmlns:a16="http://schemas.microsoft.com/office/drawing/2014/main" id="{9AC524D8-CCD5-4617-810B-5A53BD7A47A6}"/>
                  </a:ext>
                </a:extLst>
              </p:cNvPr>
              <p:cNvCxnSpPr>
                <a:stCxn id="61" idx="2"/>
                <a:endCxn id="57" idx="2"/>
              </p:cNvCxnSpPr>
              <p:nvPr/>
            </p:nvCxnSpPr>
            <p:spPr>
              <a:xfrm rot="5400000" flipH="1">
                <a:off x="2939330" y="3396799"/>
                <a:ext cx="6350" cy="2260653"/>
              </a:xfrm>
              <a:prstGeom prst="bentConnector3">
                <a:avLst>
                  <a:gd name="adj1" fmla="val -3600000"/>
                </a:avLst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21">
                <a:extLst>
                  <a:ext uri="{FF2B5EF4-FFF2-40B4-BE49-F238E27FC236}">
                    <a16:creationId xmlns:a16="http://schemas.microsoft.com/office/drawing/2014/main" id="{2AC668FB-6DD4-AE70-8E87-C95BEAFE9CA8}"/>
                  </a:ext>
                </a:extLst>
              </p:cNvPr>
              <p:cNvCxnSpPr/>
              <p:nvPr/>
            </p:nvCxnSpPr>
            <p:spPr>
              <a:xfrm rot="5400000">
                <a:off x="5287773" y="3395173"/>
                <a:ext cx="12700" cy="2270254"/>
              </a:xfrm>
              <a:prstGeom prst="bent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21">
                <a:extLst>
                  <a:ext uri="{FF2B5EF4-FFF2-40B4-BE49-F238E27FC236}">
                    <a16:creationId xmlns:a16="http://schemas.microsoft.com/office/drawing/2014/main" id="{52B9F121-120C-8437-773E-B1E7325516C4}"/>
                  </a:ext>
                </a:extLst>
              </p:cNvPr>
              <p:cNvCxnSpPr/>
              <p:nvPr/>
            </p:nvCxnSpPr>
            <p:spPr>
              <a:xfrm rot="5400000">
                <a:off x="7700969" y="3395173"/>
                <a:ext cx="12700" cy="2270255"/>
              </a:xfrm>
              <a:prstGeom prst="bent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78">
                <a:extLst>
                  <a:ext uri="{FF2B5EF4-FFF2-40B4-BE49-F238E27FC236}">
                    <a16:creationId xmlns:a16="http://schemas.microsoft.com/office/drawing/2014/main" id="{0279EAE8-17CE-D052-3547-9A6EAD77EF07}"/>
                  </a:ext>
                </a:extLst>
              </p:cNvPr>
              <p:cNvSpPr txBox="1"/>
              <p:nvPr/>
            </p:nvSpPr>
            <p:spPr>
              <a:xfrm>
                <a:off x="2597779" y="4566101"/>
                <a:ext cx="688921" cy="480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  <a:effectLst/>
            </p:spPr>
            <p:txBody>
              <a:bodyPr wrap="none" lIns="18000" tIns="45720" rIns="18000" bIns="4572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Preços</a:t>
                </a:r>
              </a:p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 err="1">
                    <a:latin typeface="+mj-lt"/>
                  </a:rPr>
                  <a:t>CAEs</a:t>
                </a:r>
                <a:endParaRPr lang="pt-PT" sz="1400" b="1" dirty="0">
                  <a:latin typeface="+mj-lt"/>
                </a:endParaRPr>
              </a:p>
            </p:txBody>
          </p:sp>
          <p:sp>
            <p:nvSpPr>
              <p:cNvPr id="67" name="TextBox 79">
                <a:extLst>
                  <a:ext uri="{FF2B5EF4-FFF2-40B4-BE49-F238E27FC236}">
                    <a16:creationId xmlns:a16="http://schemas.microsoft.com/office/drawing/2014/main" id="{9435AC8B-EC70-DA01-6A8A-0E031110FE75}"/>
                  </a:ext>
                </a:extLst>
              </p:cNvPr>
              <p:cNvSpPr txBox="1"/>
              <p:nvPr/>
            </p:nvSpPr>
            <p:spPr>
              <a:xfrm>
                <a:off x="4732464" y="4566101"/>
                <a:ext cx="899155" cy="480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</a:ln>
              <a:effectLst/>
            </p:spPr>
            <p:txBody>
              <a:bodyPr wrap="none" lIns="18000" tIns="45720" rIns="18000" bIns="4572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Tarifa</a:t>
                </a:r>
              </a:p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Uniforme</a:t>
                </a:r>
              </a:p>
            </p:txBody>
          </p:sp>
          <p:sp>
            <p:nvSpPr>
              <p:cNvPr id="68" name="TextBox 80">
                <a:extLst>
                  <a:ext uri="{FF2B5EF4-FFF2-40B4-BE49-F238E27FC236}">
                    <a16:creationId xmlns:a16="http://schemas.microsoft.com/office/drawing/2014/main" id="{B3545530-DDCD-D280-AAEA-71046838C90B}"/>
                  </a:ext>
                </a:extLst>
              </p:cNvPr>
              <p:cNvSpPr txBox="1"/>
              <p:nvPr/>
            </p:nvSpPr>
            <p:spPr>
              <a:xfrm>
                <a:off x="6941827" y="4566101"/>
                <a:ext cx="1257336" cy="480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  <a:effectLst/>
            </p:spPr>
            <p:txBody>
              <a:bodyPr wrap="none" lIns="18000" tIns="45720" rIns="18000" bIns="4572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Tarifa Uniforme</a:t>
                </a:r>
              </a:p>
              <a:p>
                <a:pPr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pt-PT" sz="1400" b="1" dirty="0">
                    <a:latin typeface="+mj-lt"/>
                  </a:rPr>
                  <a:t>Regulada</a:t>
                </a:r>
              </a:p>
            </p:txBody>
          </p:sp>
        </p:grpSp>
        <p:grpSp>
          <p:nvGrpSpPr>
            <p:cNvPr id="28" name="Group 81">
              <a:extLst>
                <a:ext uri="{FF2B5EF4-FFF2-40B4-BE49-F238E27FC236}">
                  <a16:creationId xmlns:a16="http://schemas.microsoft.com/office/drawing/2014/main" id="{5CFD01A7-85AC-08A9-4BEC-13AA31917334}"/>
                </a:ext>
              </a:extLst>
            </p:cNvPr>
            <p:cNvGrpSpPr/>
            <p:nvPr/>
          </p:nvGrpSpPr>
          <p:grpSpPr>
            <a:xfrm>
              <a:off x="745958" y="1761021"/>
              <a:ext cx="8916342" cy="2769279"/>
              <a:chOff x="745958" y="1761021"/>
              <a:chExt cx="8916342" cy="2769279"/>
            </a:xfrm>
          </p:grpSpPr>
          <p:grpSp>
            <p:nvGrpSpPr>
              <p:cNvPr id="32" name="Group 82">
                <a:extLst>
                  <a:ext uri="{FF2B5EF4-FFF2-40B4-BE49-F238E27FC236}">
                    <a16:creationId xmlns:a16="http://schemas.microsoft.com/office/drawing/2014/main" id="{07176FB2-B0F8-F0A0-86AA-291943963194}"/>
                  </a:ext>
                </a:extLst>
              </p:cNvPr>
              <p:cNvGrpSpPr/>
              <p:nvPr/>
            </p:nvGrpSpPr>
            <p:grpSpPr>
              <a:xfrm>
                <a:off x="745958" y="1761021"/>
                <a:ext cx="8916342" cy="2769279"/>
                <a:chOff x="745958" y="1761021"/>
                <a:chExt cx="8916342" cy="2769279"/>
              </a:xfrm>
            </p:grpSpPr>
            <p:sp>
              <p:nvSpPr>
                <p:cNvPr id="35" name="TextBox 85">
                  <a:extLst>
                    <a:ext uri="{FF2B5EF4-FFF2-40B4-BE49-F238E27FC236}">
                      <a16:creationId xmlns:a16="http://schemas.microsoft.com/office/drawing/2014/main" id="{05877DE0-5A80-1CB2-1CD8-CE8372A80E39}"/>
                    </a:ext>
                  </a:extLst>
                </p:cNvPr>
                <p:cNvSpPr txBox="1"/>
                <p:nvPr/>
              </p:nvSpPr>
              <p:spPr>
                <a:xfrm>
                  <a:off x="745958" y="1824652"/>
                  <a:ext cx="2280496" cy="700447"/>
                </a:xfrm>
                <a:prstGeom prst="homePlate">
                  <a:avLst>
                    <a:gd name="adj" fmla="val 16482"/>
                  </a:avLst>
                </a:prstGeom>
                <a:solidFill>
                  <a:schemeClr val="accent5">
                    <a:lumMod val="50000"/>
                    <a:alpha val="75000"/>
                  </a:schemeClr>
                </a:solidFill>
                <a:ln w="9525">
                  <a:solidFill>
                    <a:schemeClr val="bg1"/>
                  </a:solidFill>
                </a:ln>
              </p:spPr>
              <p:txBody>
                <a:bodyPr wrap="square" lIns="0" tIns="45720" rIns="0" bIns="45720" rtlCol="0" anchor="ctr">
                  <a:noAutofit/>
                </a:bodyPr>
                <a:lstStyle>
                  <a:defPPr>
                    <a:defRPr lang="de-DE"/>
                  </a:defPPr>
                  <a:lvl1pPr algn="ctr">
                    <a:spcBef>
                      <a:spcPts val="300"/>
                    </a:spcBef>
                    <a:spcAft>
                      <a:spcPts val="300"/>
                    </a:spcAft>
                    <a:defRPr sz="1200" b="1">
                      <a:solidFill>
                        <a:prstClr val="white"/>
                      </a:solidFill>
                      <a:latin typeface="Century Gothic"/>
                    </a:defRPr>
                  </a:lvl1pPr>
                </a:lstStyle>
                <a:p>
                  <a:pPr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PT" sz="1400" dirty="0">
                      <a:latin typeface="+mj-lt"/>
                    </a:rPr>
                    <a:t>Produção e facturação da  energia fornecida ao Comprador Único</a:t>
                  </a:r>
                </a:p>
              </p:txBody>
            </p:sp>
            <p:sp>
              <p:nvSpPr>
                <p:cNvPr id="36" name="TextBox 87">
                  <a:extLst>
                    <a:ext uri="{FF2B5EF4-FFF2-40B4-BE49-F238E27FC236}">
                      <a16:creationId xmlns:a16="http://schemas.microsoft.com/office/drawing/2014/main" id="{5BF95504-D387-2B52-47F9-4AD844C20070}"/>
                    </a:ext>
                  </a:extLst>
                </p:cNvPr>
                <p:cNvSpPr txBox="1"/>
                <p:nvPr/>
              </p:nvSpPr>
              <p:spPr>
                <a:xfrm>
                  <a:off x="3639486" y="1841484"/>
                  <a:ext cx="2304000" cy="683616"/>
                </a:xfrm>
                <a:prstGeom prst="homePlate">
                  <a:avLst>
                    <a:gd name="adj" fmla="val 16482"/>
                  </a:avLst>
                </a:prstGeom>
                <a:solidFill>
                  <a:schemeClr val="accent5">
                    <a:lumMod val="50000"/>
                    <a:alpha val="75000"/>
                  </a:schemeClr>
                </a:solidFill>
                <a:ln w="9525">
                  <a:solidFill>
                    <a:schemeClr val="bg1"/>
                  </a:solidFill>
                </a:ln>
              </p:spPr>
              <p:txBody>
                <a:bodyPr wrap="square" lIns="0" tIns="45720" rIns="0" bIns="45720" rtlCol="0" anchor="ctr">
                  <a:noAutofit/>
                </a:bodyPr>
                <a:lstStyle>
                  <a:defPPr>
                    <a:defRPr lang="de-DE"/>
                  </a:defPPr>
                  <a:lvl1pPr algn="ctr">
                    <a:spcBef>
                      <a:spcPts val="300"/>
                    </a:spcBef>
                    <a:spcAft>
                      <a:spcPts val="300"/>
                    </a:spcAft>
                    <a:defRPr sz="1200" b="1">
                      <a:solidFill>
                        <a:prstClr val="white"/>
                      </a:solidFill>
                      <a:latin typeface="Century Gothic"/>
                    </a:defRPr>
                  </a:lvl1pPr>
                </a:lstStyle>
                <a:p>
                  <a:pPr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PT" sz="1400" dirty="0">
                      <a:latin typeface="+mj-lt"/>
                    </a:rPr>
                    <a:t>Transporte e facturação da energia fornecida à Distribuição</a:t>
                  </a:r>
                </a:p>
              </p:txBody>
            </p:sp>
            <p:sp>
              <p:nvSpPr>
                <p:cNvPr id="37" name="TextBox 88">
                  <a:extLst>
                    <a:ext uri="{FF2B5EF4-FFF2-40B4-BE49-F238E27FC236}">
                      <a16:creationId xmlns:a16="http://schemas.microsoft.com/office/drawing/2014/main" id="{C54B1E20-29A3-F0E0-6CDA-114E5595C061}"/>
                    </a:ext>
                  </a:extLst>
                </p:cNvPr>
                <p:cNvSpPr txBox="1"/>
                <p:nvPr/>
              </p:nvSpPr>
              <p:spPr>
                <a:xfrm>
                  <a:off x="6556521" y="1824652"/>
                  <a:ext cx="2232000" cy="700448"/>
                </a:xfrm>
                <a:prstGeom prst="homePlate">
                  <a:avLst>
                    <a:gd name="adj" fmla="val 16482"/>
                  </a:avLst>
                </a:prstGeom>
                <a:solidFill>
                  <a:schemeClr val="accent5">
                    <a:lumMod val="50000"/>
                    <a:alpha val="75000"/>
                  </a:schemeClr>
                </a:solidFill>
                <a:ln w="9525">
                  <a:solidFill>
                    <a:schemeClr val="bg1"/>
                  </a:solidFill>
                </a:ln>
              </p:spPr>
              <p:txBody>
                <a:bodyPr wrap="square" lIns="0" tIns="45720" rIns="0" bIns="45720" rtlCol="0" anchor="ctr">
                  <a:noAutofit/>
                </a:bodyPr>
                <a:lstStyle>
                  <a:defPPr>
                    <a:defRPr lang="de-DE"/>
                  </a:defPPr>
                  <a:lvl1pPr algn="ctr">
                    <a:spcBef>
                      <a:spcPts val="300"/>
                    </a:spcBef>
                    <a:spcAft>
                      <a:spcPts val="300"/>
                    </a:spcAft>
                    <a:defRPr sz="1200" b="1">
                      <a:solidFill>
                        <a:prstClr val="white"/>
                      </a:solidFill>
                      <a:latin typeface="Century Gothic"/>
                    </a:defRPr>
                  </a:lvl1pPr>
                </a:lstStyle>
                <a:p>
                  <a:pPr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PT" sz="1400" dirty="0">
                      <a:latin typeface="+mj-lt"/>
                    </a:rPr>
                    <a:t>Distribuição e facturação aos clientes de AT , MT e BT</a:t>
                  </a:r>
                </a:p>
              </p:txBody>
            </p:sp>
            <p:sp>
              <p:nvSpPr>
                <p:cNvPr id="38" name="TextBox 93">
                  <a:extLst>
                    <a:ext uri="{FF2B5EF4-FFF2-40B4-BE49-F238E27FC236}">
                      <a16:creationId xmlns:a16="http://schemas.microsoft.com/office/drawing/2014/main" id="{81D92CC2-27D6-9EC2-76C6-768D626D7BF8}"/>
                    </a:ext>
                  </a:extLst>
                </p:cNvPr>
                <p:cNvSpPr txBox="1"/>
                <p:nvPr/>
              </p:nvSpPr>
              <p:spPr>
                <a:xfrm>
                  <a:off x="745958" y="2590942"/>
                  <a:ext cx="8877196" cy="334329"/>
                </a:xfrm>
                <a:prstGeom prst="homePlate">
                  <a:avLst>
                    <a:gd name="adj" fmla="val 42697"/>
                  </a:avLst>
                </a:prstGeom>
                <a:solidFill>
                  <a:schemeClr val="accent5">
                    <a:lumMod val="50000"/>
                    <a:alpha val="75000"/>
                  </a:schemeClr>
                </a:solidFill>
                <a:ln w="9525">
                  <a:solidFill>
                    <a:schemeClr val="bg1"/>
                  </a:solidFill>
                </a:ln>
              </p:spPr>
              <p:txBody>
                <a:bodyPr wrap="square" lIns="36000" tIns="45720" rIns="36000" bIns="45720" rtlCol="0" anchor="ctr">
                  <a:noAutofit/>
                </a:bodyPr>
                <a:lstStyle/>
                <a:p>
                  <a:pPr algn="ctr">
                    <a:spcBef>
                      <a:spcPts val="300"/>
                    </a:spcBef>
                    <a:spcAft>
                      <a:spcPts val="300"/>
                    </a:spcAft>
                  </a:pPr>
                  <a:r>
                    <a:rPr lang="pt-PT" sz="1400" b="1" dirty="0">
                      <a:solidFill>
                        <a:prstClr val="white"/>
                      </a:solidFill>
                      <a:latin typeface="+mj-lt"/>
                    </a:rPr>
                    <a:t>FLUXO DE FORNECIMENTO DE ENERGIA</a:t>
                  </a:r>
                </a:p>
              </p:txBody>
            </p:sp>
            <p:grpSp>
              <p:nvGrpSpPr>
                <p:cNvPr id="39" name="Group 94">
                  <a:extLst>
                    <a:ext uri="{FF2B5EF4-FFF2-40B4-BE49-F238E27FC236}">
                      <a16:creationId xmlns:a16="http://schemas.microsoft.com/office/drawing/2014/main" id="{065B6CEC-B142-A040-8912-0EEA6BF75337}"/>
                    </a:ext>
                  </a:extLst>
                </p:cNvPr>
                <p:cNvGrpSpPr/>
                <p:nvPr/>
              </p:nvGrpSpPr>
              <p:grpSpPr>
                <a:xfrm>
                  <a:off x="3023869" y="2976032"/>
                  <a:ext cx="2097923" cy="1554268"/>
                  <a:chOff x="3029089" y="3141132"/>
                  <a:chExt cx="2097923" cy="1554268"/>
                </a:xfrm>
              </p:grpSpPr>
              <p:pic>
                <p:nvPicPr>
                  <p:cNvPr id="61" name="Picture 2">
                    <a:extLst>
                      <a:ext uri="{FF2B5EF4-FFF2-40B4-BE49-F238E27FC236}">
                        <a16:creationId xmlns:a16="http://schemas.microsoft.com/office/drawing/2014/main" id="{09847930-C433-AA41-145F-A13A80B111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-53022" b="13103"/>
                  <a:stretch/>
                </p:blipFill>
                <p:spPr bwMode="auto">
                  <a:xfrm>
                    <a:off x="3029089" y="3141132"/>
                    <a:ext cx="2097923" cy="1554268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62" name="Rectangle 124">
                    <a:extLst>
                      <a:ext uri="{FF2B5EF4-FFF2-40B4-BE49-F238E27FC236}">
                        <a16:creationId xmlns:a16="http://schemas.microsoft.com/office/drawing/2014/main" id="{62BA4D23-652F-BB99-2D7F-CC8F25C59CE1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3029089" y="3141132"/>
                    <a:ext cx="2097923" cy="5332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Transporte</a:t>
                    </a:r>
                  </a:p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(Comprador Único)</a:t>
                    </a:r>
                  </a:p>
                </p:txBody>
              </p:sp>
            </p:grpSp>
            <p:grpSp>
              <p:nvGrpSpPr>
                <p:cNvPr id="40" name="Group 101">
                  <a:extLst>
                    <a:ext uri="{FF2B5EF4-FFF2-40B4-BE49-F238E27FC236}">
                      <a16:creationId xmlns:a16="http://schemas.microsoft.com/office/drawing/2014/main" id="{AFB4938C-F4C3-1BD5-B2B4-4BD036C4395E}"/>
                    </a:ext>
                  </a:extLst>
                </p:cNvPr>
                <p:cNvGrpSpPr/>
                <p:nvPr/>
              </p:nvGrpSpPr>
              <p:grpSpPr>
                <a:xfrm>
                  <a:off x="5294123" y="2976031"/>
                  <a:ext cx="2097923" cy="1554269"/>
                  <a:chOff x="5351533" y="3141131"/>
                  <a:chExt cx="2097923" cy="1554269"/>
                </a:xfrm>
              </p:grpSpPr>
              <p:pic>
                <p:nvPicPr>
                  <p:cNvPr id="59" name="Picture 2">
                    <a:extLst>
                      <a:ext uri="{FF2B5EF4-FFF2-40B4-BE49-F238E27FC236}">
                        <a16:creationId xmlns:a16="http://schemas.microsoft.com/office/drawing/2014/main" id="{AB17AF8E-A26B-A3E2-E5E9-0B35222AE39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-59092" b="-2"/>
                  <a:stretch/>
                </p:blipFill>
                <p:spPr bwMode="auto">
                  <a:xfrm>
                    <a:off x="5351533" y="3141131"/>
                    <a:ext cx="2097923" cy="155426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60" name="Rectangle 122">
                    <a:extLst>
                      <a:ext uri="{FF2B5EF4-FFF2-40B4-BE49-F238E27FC236}">
                        <a16:creationId xmlns:a16="http://schemas.microsoft.com/office/drawing/2014/main" id="{5DE43C38-59ED-6425-7617-EE8A1BBA3F13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5351533" y="3141132"/>
                    <a:ext cx="2097923" cy="5332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Distribuição</a:t>
                    </a:r>
                  </a:p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Pública e Privada</a:t>
                    </a:r>
                  </a:p>
                </p:txBody>
              </p:sp>
            </p:grpSp>
            <p:grpSp>
              <p:nvGrpSpPr>
                <p:cNvPr id="41" name="Group 102">
                  <a:extLst>
                    <a:ext uri="{FF2B5EF4-FFF2-40B4-BE49-F238E27FC236}">
                      <a16:creationId xmlns:a16="http://schemas.microsoft.com/office/drawing/2014/main" id="{6304C811-EAEF-D384-FA83-1CCE566518D7}"/>
                    </a:ext>
                  </a:extLst>
                </p:cNvPr>
                <p:cNvGrpSpPr/>
                <p:nvPr/>
              </p:nvGrpSpPr>
              <p:grpSpPr>
                <a:xfrm>
                  <a:off x="753615" y="2976030"/>
                  <a:ext cx="2097923" cy="1547920"/>
                  <a:chOff x="753615" y="3141130"/>
                  <a:chExt cx="2097923" cy="1547920"/>
                </a:xfrm>
              </p:grpSpPr>
              <p:pic>
                <p:nvPicPr>
                  <p:cNvPr id="57" name="Picture 2">
                    <a:extLst>
                      <a:ext uri="{FF2B5EF4-FFF2-40B4-BE49-F238E27FC236}">
                        <a16:creationId xmlns:a16="http://schemas.microsoft.com/office/drawing/2014/main" id="{FAF30218-A475-3BA1-7CAD-CF91DA45FB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5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-45070" t="-142173" b="1"/>
                  <a:stretch/>
                </p:blipFill>
                <p:spPr bwMode="auto">
                  <a:xfrm>
                    <a:off x="772818" y="3141130"/>
                    <a:ext cx="2078720" cy="154792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58" name="Rectangle 120">
                    <a:extLst>
                      <a:ext uri="{FF2B5EF4-FFF2-40B4-BE49-F238E27FC236}">
                        <a16:creationId xmlns:a16="http://schemas.microsoft.com/office/drawing/2014/main" id="{D194042F-DF99-62B7-EDB5-ADC86EF34A24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753615" y="3141132"/>
                    <a:ext cx="2097923" cy="5332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Produção </a:t>
                    </a:r>
                    <a:br>
                      <a:rPr lang="pt-PT" sz="1400" b="1" kern="0" dirty="0">
                        <a:latin typeface="+mj-lt"/>
                        <a:cs typeface="Arial" pitchFamily="34" charset="0"/>
                      </a:rPr>
                    </a:b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Pública e Privada</a:t>
                    </a:r>
                  </a:p>
                </p:txBody>
              </p:sp>
            </p:grpSp>
            <p:pic>
              <p:nvPicPr>
                <p:cNvPr id="42" name="Picture 2">
                  <a:extLst>
                    <a:ext uri="{FF2B5EF4-FFF2-40B4-BE49-F238E27FC236}">
                      <a16:creationId xmlns:a16="http://schemas.microsoft.com/office/drawing/2014/main" id="{9791EB5D-CF3E-C8FF-B1C9-AFFC613787C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77139" y="3649007"/>
                  <a:ext cx="530715" cy="5367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2">
                  <a:extLst>
                    <a:ext uri="{FF2B5EF4-FFF2-40B4-BE49-F238E27FC236}">
                      <a16:creationId xmlns:a16="http://schemas.microsoft.com/office/drawing/2014/main" id="{B058FA1D-7C05-978B-C7D4-95BC61496C8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19318" y="3649007"/>
                  <a:ext cx="530715" cy="5367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">
                  <a:extLst>
                    <a:ext uri="{FF2B5EF4-FFF2-40B4-BE49-F238E27FC236}">
                      <a16:creationId xmlns:a16="http://schemas.microsoft.com/office/drawing/2014/main" id="{89E66230-A938-971B-22D1-A43A8D63553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7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8900017" y="1789648"/>
                  <a:ext cx="303695" cy="660420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">
                  <a:extLst>
                    <a:ext uri="{FF2B5EF4-FFF2-40B4-BE49-F238E27FC236}">
                      <a16:creationId xmlns:a16="http://schemas.microsoft.com/office/drawing/2014/main" id="{9E38ECBE-C82D-F8BA-441B-9E40DCC3896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8" cstate="print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9251007" y="1761021"/>
                  <a:ext cx="280335" cy="744520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3">
                  <a:extLst>
                    <a:ext uri="{FF2B5EF4-FFF2-40B4-BE49-F238E27FC236}">
                      <a16:creationId xmlns:a16="http://schemas.microsoft.com/office/drawing/2014/main" id="{F61BAB4B-E833-BA13-2B84-16899D7217B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75995" y="1970085"/>
                  <a:ext cx="513950" cy="5855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3">
                  <a:extLst>
                    <a:ext uri="{FF2B5EF4-FFF2-40B4-BE49-F238E27FC236}">
                      <a16:creationId xmlns:a16="http://schemas.microsoft.com/office/drawing/2014/main" id="{859A3668-E407-9F56-2869-8A020787CF7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993028" y="1970085"/>
                  <a:ext cx="513950" cy="5855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48" name="Group 109">
                  <a:extLst>
                    <a:ext uri="{FF2B5EF4-FFF2-40B4-BE49-F238E27FC236}">
                      <a16:creationId xmlns:a16="http://schemas.microsoft.com/office/drawing/2014/main" id="{14A6AADC-9E52-23CD-34A8-15D9140C085B}"/>
                    </a:ext>
                  </a:extLst>
                </p:cNvPr>
                <p:cNvGrpSpPr/>
                <p:nvPr/>
              </p:nvGrpSpPr>
              <p:grpSpPr>
                <a:xfrm>
                  <a:off x="7564377" y="2976030"/>
                  <a:ext cx="2097923" cy="1554269"/>
                  <a:chOff x="7564377" y="3141130"/>
                  <a:chExt cx="2097923" cy="1554269"/>
                </a:xfrm>
              </p:grpSpPr>
              <p:pic>
                <p:nvPicPr>
                  <p:cNvPr id="54" name="Picture 2">
                    <a:extLst>
                      <a:ext uri="{FF2B5EF4-FFF2-40B4-BE49-F238E27FC236}">
                        <a16:creationId xmlns:a16="http://schemas.microsoft.com/office/drawing/2014/main" id="{27498341-BED3-E151-616B-1EBBCFE54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0" cstate="print">
                    <a:grayscl/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-72992"/>
                  <a:stretch/>
                </p:blipFill>
                <p:spPr bwMode="auto">
                  <a:xfrm>
                    <a:off x="7564377" y="3141130"/>
                    <a:ext cx="2097923" cy="155426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50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</p:pic>
              <p:sp>
                <p:nvSpPr>
                  <p:cNvPr id="55" name="Rectangle 116">
                    <a:extLst>
                      <a:ext uri="{FF2B5EF4-FFF2-40B4-BE49-F238E27FC236}">
                        <a16:creationId xmlns:a16="http://schemas.microsoft.com/office/drawing/2014/main" id="{6B46B304-D528-BEF7-0D8D-798BC0681418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7564377" y="3141132"/>
                    <a:ext cx="2097923" cy="339305"/>
                  </a:xfrm>
                  <a:prstGeom prst="rect">
                    <a:avLst/>
                  </a:prstGeom>
                  <a:noFill/>
                  <a:ln w="635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72000" tIns="72000" rIns="72000" bIns="7200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400" b="1" kern="0" dirty="0">
                        <a:latin typeface="+mj-lt"/>
                        <a:cs typeface="Arial" pitchFamily="34" charset="0"/>
                      </a:rPr>
                      <a:t>Clientes</a:t>
                    </a:r>
                  </a:p>
                </p:txBody>
              </p:sp>
              <p:pic>
                <p:nvPicPr>
                  <p:cNvPr id="56" name="Picture 3">
                    <a:extLst>
                      <a:ext uri="{FF2B5EF4-FFF2-40B4-BE49-F238E27FC236}">
                        <a16:creationId xmlns:a16="http://schemas.microsoft.com/office/drawing/2014/main" id="{8F33092E-EB8E-C5C3-ABEB-3AE55815ADC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11">
                    <a:duotone>
                      <a:schemeClr val="bg2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665411" y="3725209"/>
                    <a:ext cx="598404" cy="77875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49" name="Picture 2">
                  <a:extLst>
                    <a:ext uri="{FF2B5EF4-FFF2-40B4-BE49-F238E27FC236}">
                      <a16:creationId xmlns:a16="http://schemas.microsoft.com/office/drawing/2014/main" id="{4667E9F6-52CC-1895-B6FC-61294271C5D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232804" y="3649007"/>
                  <a:ext cx="530715" cy="5367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50" name="Group 111">
                  <a:extLst>
                    <a:ext uri="{FF2B5EF4-FFF2-40B4-BE49-F238E27FC236}">
                      <a16:creationId xmlns:a16="http://schemas.microsoft.com/office/drawing/2014/main" id="{852FD9BE-5421-15AB-5D9B-5FEB37162D62}"/>
                    </a:ext>
                  </a:extLst>
                </p:cNvPr>
                <p:cNvGrpSpPr/>
                <p:nvPr/>
              </p:nvGrpSpPr>
              <p:grpSpPr>
                <a:xfrm>
                  <a:off x="7607296" y="3191992"/>
                  <a:ext cx="1988329" cy="439251"/>
                  <a:chOff x="7940671" y="3404717"/>
                  <a:chExt cx="1988329" cy="439251"/>
                </a:xfrm>
              </p:grpSpPr>
              <p:sp>
                <p:nvSpPr>
                  <p:cNvPr id="51" name="TextBox 112">
                    <a:extLst>
                      <a:ext uri="{FF2B5EF4-FFF2-40B4-BE49-F238E27FC236}">
                        <a16:creationId xmlns:a16="http://schemas.microsoft.com/office/drawing/2014/main" id="{CD6CA7A5-6124-DD78-A63B-8D9F86110F42}"/>
                      </a:ext>
                    </a:extLst>
                  </p:cNvPr>
                  <p:cNvSpPr txBox="1"/>
                  <p:nvPr/>
                </p:nvSpPr>
                <p:spPr>
                  <a:xfrm>
                    <a:off x="8311439" y="3413081"/>
                    <a:ext cx="1617561" cy="430887"/>
                  </a:xfrm>
                  <a:prstGeom prst="rect">
                    <a:avLst/>
                  </a:prstGeom>
                  <a:ln w="9525"/>
                </p:spPr>
                <p:txBody>
                  <a:bodyPr wrap="square" lIns="36000" tIns="45720" rIns="36000" bIns="45720" rtlCol="0" anchor="ctr">
                    <a:spAutoFit/>
                  </a:bodyPr>
                  <a:lstStyle/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>
                        <a:solidFill>
                          <a:prstClr val="black"/>
                        </a:solidFill>
                        <a:latin typeface="+mj-lt"/>
                      </a:rPr>
                      <a:t>BT Pré-pagamento</a:t>
                    </a:r>
                  </a:p>
                  <a:p>
                    <a:pPr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>
                        <a:solidFill>
                          <a:prstClr val="black"/>
                        </a:solidFill>
                        <a:latin typeface="+mj-lt"/>
                      </a:rPr>
                      <a:t>BT Pós-pagamento</a:t>
                    </a:r>
                  </a:p>
                </p:txBody>
              </p:sp>
              <p:sp>
                <p:nvSpPr>
                  <p:cNvPr id="52" name="Rectangle 113">
                    <a:extLst>
                      <a:ext uri="{FF2B5EF4-FFF2-40B4-BE49-F238E27FC236}">
                        <a16:creationId xmlns:a16="http://schemas.microsoft.com/office/drawing/2014/main" id="{5F867826-68C6-DC87-1966-A4FE2830051A}"/>
                      </a:ext>
                    </a:extLst>
                  </p:cNvPr>
                  <p:cNvSpPr/>
                  <p:nvPr/>
                </p:nvSpPr>
                <p:spPr>
                  <a:xfrm>
                    <a:off x="7940671" y="3404717"/>
                    <a:ext cx="415478" cy="43088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 err="1">
                        <a:solidFill>
                          <a:prstClr val="black"/>
                        </a:solidFill>
                        <a:latin typeface="+mj-lt"/>
                      </a:rPr>
                      <a:t>AT</a:t>
                    </a:r>
                    <a:endParaRPr lang="pt-PT" sz="1100" dirty="0">
                      <a:solidFill>
                        <a:prstClr val="black"/>
                      </a:solidFill>
                      <a:latin typeface="+mj-lt"/>
                    </a:endParaRPr>
                  </a:p>
                  <a:p>
                    <a:pPr algn="ct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pt-PT" sz="1100" dirty="0" err="1">
                        <a:solidFill>
                          <a:prstClr val="black"/>
                        </a:solidFill>
                        <a:latin typeface="+mj-lt"/>
                      </a:rPr>
                      <a:t>MT</a:t>
                    </a:r>
                    <a:endParaRPr lang="pt-PT" sz="1100" b="1" dirty="0">
                      <a:solidFill>
                        <a:prstClr val="black"/>
                      </a:solidFill>
                      <a:latin typeface="+mj-lt"/>
                    </a:endParaRPr>
                  </a:p>
                </p:txBody>
              </p:sp>
              <p:cxnSp>
                <p:nvCxnSpPr>
                  <p:cNvPr id="53" name="Straight Connector 114">
                    <a:extLst>
                      <a:ext uri="{FF2B5EF4-FFF2-40B4-BE49-F238E27FC236}">
                        <a16:creationId xmlns:a16="http://schemas.microsoft.com/office/drawing/2014/main" id="{433580BB-9EFB-3144-E213-9BCBFB569285}"/>
                      </a:ext>
                    </a:extLst>
                  </p:cNvPr>
                  <p:cNvCxnSpPr/>
                  <p:nvPr/>
                </p:nvCxnSpPr>
                <p:spPr>
                  <a:xfrm>
                    <a:off x="8295558" y="3456622"/>
                    <a:ext cx="0" cy="333670"/>
                  </a:xfrm>
                  <a:prstGeom prst="line">
                    <a:avLst/>
                  </a:prstGeom>
                  <a:ln>
                    <a:solidFill>
                      <a:schemeClr val="bg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pic>
            <p:nvPicPr>
              <p:cNvPr id="33" name="Picture 30" descr="D:\Documents and Settings\e335854\Desktop\imagens\turbina.png">
                <a:extLst>
                  <a:ext uri="{FF2B5EF4-FFF2-40B4-BE49-F238E27FC236}">
                    <a16:creationId xmlns:a16="http://schemas.microsoft.com/office/drawing/2014/main" id="{442F07D8-138E-84FA-7B42-E952EA7FE2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grayscl/>
              </a:blip>
              <a:srcRect b="8599"/>
              <a:stretch/>
            </p:blipFill>
            <p:spPr bwMode="auto">
              <a:xfrm>
                <a:off x="2208449" y="3572793"/>
                <a:ext cx="453708" cy="769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34" name="Picture 9">
                <a:extLst>
                  <a:ext uri="{FF2B5EF4-FFF2-40B4-BE49-F238E27FC236}">
                    <a16:creationId xmlns:a16="http://schemas.microsoft.com/office/drawing/2014/main" id="{36299FEA-5136-DCBB-268E-5372A91CA4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harpenSoften amount="2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848"/>
              <a:stretch/>
            </p:blipFill>
            <p:spPr bwMode="auto">
              <a:xfrm>
                <a:off x="851771" y="3753167"/>
                <a:ext cx="1133460" cy="6246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76" name="Rectangle 60">
            <a:hlinkClick r:id="" action="ppaction://noaction"/>
            <a:extLst>
              <a:ext uri="{FF2B5EF4-FFF2-40B4-BE49-F238E27FC236}">
                <a16:creationId xmlns:a16="http://schemas.microsoft.com/office/drawing/2014/main" id="{3554998F-3300-4A00-ACCF-4F079537C9AC}"/>
              </a:ext>
            </a:extLst>
          </p:cNvPr>
          <p:cNvSpPr/>
          <p:nvPr/>
        </p:nvSpPr>
        <p:spPr bwMode="gray">
          <a:xfrm>
            <a:off x="2658994" y="1841484"/>
            <a:ext cx="1057242" cy="111170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36000" rIns="3600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400" b="1" kern="0" dirty="0">
                <a:solidFill>
                  <a:srgbClr val="0F320F"/>
                </a:solidFill>
                <a:latin typeface="+mj-lt"/>
                <a:cs typeface="Arial" pitchFamily="34" charset="0"/>
              </a:rPr>
              <a:t>Regulação Técnica</a:t>
            </a:r>
          </a:p>
        </p:txBody>
      </p:sp>
      <p:sp>
        <p:nvSpPr>
          <p:cNvPr id="78" name="Rectangle 63">
            <a:hlinkClick r:id="" action="ppaction://noaction"/>
            <a:extLst>
              <a:ext uri="{FF2B5EF4-FFF2-40B4-BE49-F238E27FC236}">
                <a16:creationId xmlns:a16="http://schemas.microsoft.com/office/drawing/2014/main" id="{6E80028F-EC0F-6885-676B-33415C548B0D}"/>
              </a:ext>
            </a:extLst>
          </p:cNvPr>
          <p:cNvSpPr/>
          <p:nvPr/>
        </p:nvSpPr>
        <p:spPr bwMode="gray">
          <a:xfrm>
            <a:off x="2658995" y="2976030"/>
            <a:ext cx="1057241" cy="318239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36000" rIns="36000" bIns="3600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pt-PT" sz="1400" b="1" kern="0" dirty="0">
                <a:solidFill>
                  <a:srgbClr val="0F320F"/>
                </a:solidFill>
                <a:latin typeface="+mj-lt"/>
                <a:cs typeface="Arial" pitchFamily="34" charset="0"/>
              </a:rPr>
              <a:t>Regulação Económica</a:t>
            </a:r>
          </a:p>
        </p:txBody>
      </p:sp>
      <p:sp>
        <p:nvSpPr>
          <p:cNvPr id="79" name="Rectangle 57">
            <a:hlinkClick r:id="" action="ppaction://noaction"/>
            <a:extLst>
              <a:ext uri="{FF2B5EF4-FFF2-40B4-BE49-F238E27FC236}">
                <a16:creationId xmlns:a16="http://schemas.microsoft.com/office/drawing/2014/main" id="{C2D05690-D458-C265-BC3E-100ECE2F6AC3}"/>
              </a:ext>
            </a:extLst>
          </p:cNvPr>
          <p:cNvSpPr/>
          <p:nvPr/>
        </p:nvSpPr>
        <p:spPr bwMode="gray">
          <a:xfrm>
            <a:off x="2198503" y="1824652"/>
            <a:ext cx="451462" cy="4333777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wordArtVert" wrap="square" lIns="0" tIns="36000" rIns="0" bIns="36000" numCol="1" rtlCol="0" anchor="t" anchorCtr="1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b="1" kern="0" dirty="0" err="1">
                <a:solidFill>
                  <a:schemeClr val="bg1"/>
                </a:solidFill>
                <a:latin typeface="+mj-lt"/>
                <a:cs typeface="Arial" pitchFamily="34" charset="0"/>
              </a:rPr>
              <a:t>IRSEA</a:t>
            </a:r>
            <a:endParaRPr lang="pt-PT" b="1" kern="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75367676-97E4-7B05-B687-EB5BA0FF35B5}"/>
              </a:ext>
            </a:extLst>
          </p:cNvPr>
          <p:cNvSpPr txBox="1"/>
          <p:nvPr/>
        </p:nvSpPr>
        <p:spPr>
          <a:xfrm>
            <a:off x="0" y="928390"/>
            <a:ext cx="6572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Ambiente Institucional – Modelo Mercado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Seta: Pentágono 8">
            <a:extLst>
              <a:ext uri="{FF2B5EF4-FFF2-40B4-BE49-F238E27FC236}">
                <a16:creationId xmlns:a16="http://schemas.microsoft.com/office/drawing/2014/main" id="{9D5B8519-DD54-DA27-F90C-1C5C1D4D5114}"/>
              </a:ext>
            </a:extLst>
          </p:cNvPr>
          <p:cNvSpPr/>
          <p:nvPr/>
        </p:nvSpPr>
        <p:spPr>
          <a:xfrm>
            <a:off x="202968" y="1810470"/>
            <a:ext cx="1765253" cy="42652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9939D31-6C31-80B7-43C1-51EE95C17514}"/>
              </a:ext>
            </a:extLst>
          </p:cNvPr>
          <p:cNvSpPr txBox="1"/>
          <p:nvPr/>
        </p:nvSpPr>
        <p:spPr>
          <a:xfrm>
            <a:off x="612741" y="1819372"/>
            <a:ext cx="823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bg1"/>
                </a:solidFill>
              </a:rPr>
              <a:t>MODELO</a:t>
            </a:r>
          </a:p>
          <a:p>
            <a:endParaRPr lang="pt-PT" dirty="0">
              <a:solidFill>
                <a:schemeClr val="bg1"/>
              </a:solidFill>
            </a:endParaRPr>
          </a:p>
          <a:p>
            <a:r>
              <a:rPr lang="pt-PT" dirty="0">
                <a:solidFill>
                  <a:schemeClr val="bg1"/>
                </a:solidFill>
              </a:rPr>
              <a:t>MERCADO</a:t>
            </a:r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77" name="TextBox 56">
            <a:extLst>
              <a:ext uri="{FF2B5EF4-FFF2-40B4-BE49-F238E27FC236}">
                <a16:creationId xmlns:a16="http://schemas.microsoft.com/office/drawing/2014/main" id="{6729CF9B-7AD3-19BF-BF41-137A8052F3D5}"/>
              </a:ext>
            </a:extLst>
          </p:cNvPr>
          <p:cNvSpPr txBox="1"/>
          <p:nvPr/>
        </p:nvSpPr>
        <p:spPr>
          <a:xfrm>
            <a:off x="6437039" y="6126467"/>
            <a:ext cx="3048981" cy="500199"/>
          </a:xfrm>
          <a:prstGeom prst="homePlate">
            <a:avLst>
              <a:gd name="adj" fmla="val 16482"/>
            </a:avLst>
          </a:prstGeom>
          <a:solidFill>
            <a:schemeClr val="bg2">
              <a:lumMod val="50000"/>
            </a:schemeClr>
          </a:solidFill>
          <a:ln w="9525">
            <a:solidFill>
              <a:schemeClr val="bg1"/>
            </a:solidFill>
          </a:ln>
        </p:spPr>
        <p:txBody>
          <a:bodyPr wrap="square" lIns="36000" tIns="45720" rIns="36000" bIns="45720" rtlCol="0" anchor="ctr">
            <a:noAutofit/>
          </a:bodyPr>
          <a:lstStyle>
            <a:defPPr>
              <a:defRPr lang="de-DE"/>
            </a:defPPr>
            <a:lvl1pPr algn="ctr">
              <a:spcBef>
                <a:spcPts val="300"/>
              </a:spcBef>
              <a:spcAft>
                <a:spcPts val="300"/>
              </a:spcAft>
              <a:defRPr sz="1200" b="1">
                <a:solidFill>
                  <a:prstClr val="white"/>
                </a:solidFill>
                <a:latin typeface="Century Gothic"/>
              </a:defRPr>
            </a:lvl1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1400" dirty="0">
                <a:solidFill>
                  <a:schemeClr val="tx1"/>
                </a:solidFill>
                <a:latin typeface="+mj-lt"/>
              </a:rPr>
              <a:t>OM opera fundo de compensação e paga aos Distribuidores diferencial</a:t>
            </a:r>
          </a:p>
        </p:txBody>
      </p:sp>
      <p:sp>
        <p:nvSpPr>
          <p:cNvPr id="3" name="Rectângulo 2"/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3" name="CaixaDeTexto 82"/>
          <p:cNvSpPr txBox="1"/>
          <p:nvPr/>
        </p:nvSpPr>
        <p:spPr>
          <a:xfrm>
            <a:off x="3834321" y="101403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84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6" y="254523"/>
            <a:ext cx="563166" cy="560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Retângulo 20"/>
          <p:cNvSpPr/>
          <p:nvPr/>
        </p:nvSpPr>
        <p:spPr>
          <a:xfrm>
            <a:off x="611867" y="502232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6" name="Imagem 8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5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0BFB8524-E53C-4FD6-8840-F4FE94BEC68D}"/>
              </a:ext>
            </a:extLst>
          </p:cNvPr>
          <p:cNvSpPr/>
          <p:nvPr/>
        </p:nvSpPr>
        <p:spPr>
          <a:xfrm>
            <a:off x="7216118" y="2336336"/>
            <a:ext cx="24076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351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C2D14EF-0438-C395-4D68-9429B0EA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1B9C-829A-4641-95E7-DF01E0240BA7}" type="slidenum">
              <a:rPr lang="pt-PT" smtClean="0"/>
              <a:t>9</a:t>
            </a:fld>
            <a:endParaRPr lang="pt-PT" dirty="0"/>
          </a:p>
        </p:txBody>
      </p:sp>
      <p:sp>
        <p:nvSpPr>
          <p:cNvPr id="23" name="Retângulo: Cantos Diagonais Recortados 20">
            <a:extLst>
              <a:ext uri="{FF2B5EF4-FFF2-40B4-BE49-F238E27FC236}">
                <a16:creationId xmlns:a16="http://schemas.microsoft.com/office/drawing/2014/main" id="{1DB1BCDF-A379-C0ED-6C45-539D6F0F2598}"/>
              </a:ext>
            </a:extLst>
          </p:cNvPr>
          <p:cNvSpPr/>
          <p:nvPr/>
        </p:nvSpPr>
        <p:spPr>
          <a:xfrm>
            <a:off x="1033465" y="1764040"/>
            <a:ext cx="1706421" cy="1521122"/>
          </a:xfrm>
          <a:prstGeom prst="snip2Diag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800" b="1" i="0" u="none" strike="noStrike" kern="0" cap="none" spc="0" baseline="0" dirty="0">
                <a:solidFill>
                  <a:schemeClr val="tx1"/>
                </a:solidFill>
                <a:uFillTx/>
                <a:latin typeface="Calibri Light"/>
                <a:cs typeface="Arial" pitchFamily="34"/>
              </a:rPr>
              <a:t>Lei Geral de Electricidade (LGE)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0" i="0" u="none" strike="noStrike" kern="0" cap="none" spc="0" baseline="0" dirty="0">
                <a:solidFill>
                  <a:schemeClr val="tx1"/>
                </a:solidFill>
                <a:uFillTx/>
                <a:latin typeface="Calibri Light"/>
                <a:cs typeface="Arial" pitchFamily="34"/>
              </a:rPr>
              <a:t>Lei nº 14-A/96, de 31 de Maio</a:t>
            </a:r>
          </a:p>
          <a:p>
            <a:pPr algn="ctr"/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24" name="Retângulo: Cantos Diagonais Recortados 21">
            <a:extLst>
              <a:ext uri="{FF2B5EF4-FFF2-40B4-BE49-F238E27FC236}">
                <a16:creationId xmlns:a16="http://schemas.microsoft.com/office/drawing/2014/main" id="{E855881B-220A-6487-8368-2231D99A8CE1}"/>
              </a:ext>
            </a:extLst>
          </p:cNvPr>
          <p:cNvSpPr/>
          <p:nvPr/>
        </p:nvSpPr>
        <p:spPr>
          <a:xfrm>
            <a:off x="1033463" y="3753388"/>
            <a:ext cx="1706421" cy="2120783"/>
          </a:xfrm>
          <a:prstGeom prst="snip2Diag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PT" sz="1800" b="1" i="0" u="none" strike="noStrike" kern="0" cap="none" spc="0" baseline="0" dirty="0">
              <a:solidFill>
                <a:schemeClr val="tx1"/>
              </a:solidFill>
              <a:uFillTx/>
              <a:latin typeface="Calibri Light"/>
              <a:cs typeface="Arial" pitchFamily="34"/>
            </a:endParaRPr>
          </a:p>
          <a:p>
            <a:pPr algn="ctr"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PT" sz="1600" b="1" i="0" u="none" strike="noStrike" kern="0" cap="none" spc="0" baseline="0" dirty="0">
              <a:solidFill>
                <a:schemeClr val="tx1"/>
              </a:solidFill>
              <a:uFillTx/>
              <a:latin typeface="Calibri Light"/>
              <a:cs typeface="Arial" pitchFamily="34"/>
            </a:endParaRPr>
          </a:p>
          <a:p>
            <a:pPr algn="ctr"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solidFill>
                  <a:schemeClr val="tx1"/>
                </a:solidFill>
                <a:uFillTx/>
                <a:latin typeface="Calibri Light"/>
                <a:cs typeface="Arial" pitchFamily="34"/>
              </a:rPr>
              <a:t>Lei nº 27/15, de 14 de Dezembro que altera a Lei nº 14-A/96</a:t>
            </a:r>
          </a:p>
          <a:p>
            <a:pPr algn="ctr"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kern="0" dirty="0">
                <a:solidFill>
                  <a:schemeClr val="tx1"/>
                </a:solidFill>
                <a:latin typeface="Calibri Light"/>
                <a:cs typeface="Arial" pitchFamily="34"/>
              </a:rPr>
              <a:t>LGE</a:t>
            </a:r>
            <a:endParaRPr lang="pt-PT" sz="1600" b="1" i="0" u="none" strike="noStrike" kern="0" cap="none" spc="0" baseline="0" dirty="0">
              <a:solidFill>
                <a:schemeClr val="tx1"/>
              </a:solidFill>
              <a:uFillTx/>
              <a:latin typeface="Calibri Light"/>
              <a:cs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solidFill>
                  <a:schemeClr val="tx1"/>
                </a:solidFill>
                <a:uFillTx/>
                <a:latin typeface="Calibri Light"/>
                <a:cs typeface="Arial" pitchFamily="34"/>
              </a:rPr>
              <a:t> </a:t>
            </a:r>
          </a:p>
          <a:p>
            <a:pPr algn="ctr"/>
            <a:endParaRPr lang="x-none" b="1" dirty="0">
              <a:solidFill>
                <a:schemeClr val="tx1"/>
              </a:solidFill>
            </a:endParaRPr>
          </a:p>
        </p:txBody>
      </p:sp>
      <p:cxnSp>
        <p:nvCxnSpPr>
          <p:cNvPr id="25" name="Conector de Seta Reta 38">
            <a:extLst>
              <a:ext uri="{FF2B5EF4-FFF2-40B4-BE49-F238E27FC236}">
                <a16:creationId xmlns:a16="http://schemas.microsoft.com/office/drawing/2014/main" id="{02ECD4F1-FF32-0DA3-9FD6-72368E259FF1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1886675" y="3285162"/>
            <a:ext cx="1" cy="468226"/>
          </a:xfrm>
          <a:prstGeom prst="straightConnector1">
            <a:avLst/>
          </a:prstGeom>
          <a:ln w="63500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6" name="Retângulo 25">
            <a:extLst>
              <a:ext uri="{FF2B5EF4-FFF2-40B4-BE49-F238E27FC236}">
                <a16:creationId xmlns:a16="http://schemas.microsoft.com/office/drawing/2014/main" id="{B0A98AE9-5C91-CE19-3D4E-8B717191F60F}"/>
              </a:ext>
            </a:extLst>
          </p:cNvPr>
          <p:cNvSpPr/>
          <p:nvPr/>
        </p:nvSpPr>
        <p:spPr>
          <a:xfrm>
            <a:off x="895666" y="1608162"/>
            <a:ext cx="1985437" cy="4290453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28CC612-DC9B-FE87-4FB3-E1C9E40D1F1A}"/>
              </a:ext>
            </a:extLst>
          </p:cNvPr>
          <p:cNvSpPr txBox="1"/>
          <p:nvPr/>
        </p:nvSpPr>
        <p:spPr>
          <a:xfrm>
            <a:off x="9427" y="939800"/>
            <a:ext cx="3379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>
                <a:solidFill>
                  <a:schemeClr val="bg1">
                    <a:lumMod val="75000"/>
                  </a:schemeClr>
                </a:solidFill>
              </a:rPr>
              <a:t>Ambiente Legislativo </a:t>
            </a:r>
            <a:endParaRPr lang="x-none" sz="2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Retângulo: Cantos Diagonais Recortados 33">
            <a:extLst>
              <a:ext uri="{FF2B5EF4-FFF2-40B4-BE49-F238E27FC236}">
                <a16:creationId xmlns:a16="http://schemas.microsoft.com/office/drawing/2014/main" id="{1E876E5F-B40C-1438-31AB-1D48783A7F76}"/>
              </a:ext>
            </a:extLst>
          </p:cNvPr>
          <p:cNvSpPr/>
          <p:nvPr/>
        </p:nvSpPr>
        <p:spPr>
          <a:xfrm>
            <a:off x="8092253" y="4377493"/>
            <a:ext cx="3672929" cy="1521122"/>
          </a:xfrm>
          <a:prstGeom prst="snip2Diag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PT" sz="1600" b="1" i="0" u="none" strike="noStrike" kern="0" cap="none" spc="0" baseline="0" dirty="0">
              <a:uFillTx/>
              <a:latin typeface="Calibri Light"/>
              <a:cs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Regulamento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Produção   Independente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Decreto Presidencial </a:t>
            </a:r>
            <a:b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</a:b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nº 43/21, de 17 de Fevereiro</a:t>
            </a:r>
          </a:p>
          <a:p>
            <a:pPr algn="ctr"/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32" name="Retângulo: Cantos Diagonais Recortados 36">
            <a:extLst>
              <a:ext uri="{FF2B5EF4-FFF2-40B4-BE49-F238E27FC236}">
                <a16:creationId xmlns:a16="http://schemas.microsoft.com/office/drawing/2014/main" id="{05C11F47-4B53-9F4B-8146-8052F6531A9E}"/>
              </a:ext>
            </a:extLst>
          </p:cNvPr>
          <p:cNvSpPr/>
          <p:nvPr/>
        </p:nvSpPr>
        <p:spPr>
          <a:xfrm>
            <a:off x="3919577" y="4117745"/>
            <a:ext cx="3672930" cy="1876655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PT" sz="1600" b="1" i="0" u="none" strike="noStrike" kern="0" cap="none" spc="0" baseline="0" dirty="0">
              <a:uFillTx/>
              <a:latin typeface="Calibri Light"/>
              <a:cs typeface="Arial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Regulamento (Único)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kern="0" dirty="0">
                <a:latin typeface="Calibri Light"/>
                <a:cs typeface="Arial" pitchFamily="34"/>
              </a:rPr>
              <a:t>Regime Jurídico das actividades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1" i="0" u="none" strike="noStrike" kern="0" cap="none" spc="0" baseline="0" dirty="0">
                <a:uFillTx/>
                <a:latin typeface="Calibri Light"/>
                <a:cs typeface="Arial" pitchFamily="34"/>
              </a:rPr>
              <a:t>Produção, Transporte, Distribuição e Comercialização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Decreto Presidencial </a:t>
            </a:r>
            <a:b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</a:br>
            <a:r>
              <a:rPr lang="pt-PT" sz="1600" b="0" i="0" u="none" strike="noStrike" kern="0" cap="none" spc="0" baseline="0" dirty="0">
                <a:uFillTx/>
                <a:latin typeface="Calibri Light"/>
                <a:cs typeface="Arial" pitchFamily="34"/>
              </a:rPr>
              <a:t>nº 76/21, de 25 de Março</a:t>
            </a:r>
          </a:p>
          <a:p>
            <a:pPr algn="ctr"/>
            <a:endParaRPr lang="x-none" sz="1600" dirty="0">
              <a:solidFill>
                <a:schemeClr val="tx1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36D65F5-15C2-5774-2189-5EC3C0F86AA2}"/>
              </a:ext>
            </a:extLst>
          </p:cNvPr>
          <p:cNvSpPr txBox="1"/>
          <p:nvPr/>
        </p:nvSpPr>
        <p:spPr>
          <a:xfrm>
            <a:off x="3419344" y="1478975"/>
            <a:ext cx="8096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A alteração da Lei Geral de Electricidade aprovada em 2015 estabeleceu o </a:t>
            </a:r>
            <a:r>
              <a:rPr lang="pt-PT" b="1" dirty="0">
                <a:solidFill>
                  <a:srgbClr val="0070C0"/>
                </a:solidFill>
              </a:rPr>
              <a:t>principio</a:t>
            </a:r>
          </a:p>
          <a:p>
            <a:r>
              <a:rPr lang="pt-PT" b="1" dirty="0">
                <a:solidFill>
                  <a:srgbClr val="0070C0"/>
                </a:solidFill>
              </a:rPr>
              <a:t>para o fomento das Energias Renováveis</a:t>
            </a:r>
            <a:r>
              <a:rPr lang="pt-PT" b="1" dirty="0"/>
              <a:t>, visando assegurar:</a:t>
            </a:r>
            <a:endParaRPr lang="x-none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92D8EED-EE77-B618-E24E-813C11C21162}"/>
              </a:ext>
            </a:extLst>
          </p:cNvPr>
          <p:cNvSpPr txBox="1"/>
          <p:nvPr/>
        </p:nvSpPr>
        <p:spPr>
          <a:xfrm>
            <a:off x="4904166" y="2053622"/>
            <a:ext cx="4404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b="1" i="1" dirty="0"/>
              <a:t>Igualdade de tratamento e oportunidade</a:t>
            </a:r>
            <a:endParaRPr lang="x-none" b="1" i="1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E8983FC-C631-E688-08E0-F7A65741C2DF}"/>
              </a:ext>
            </a:extLst>
          </p:cNvPr>
          <p:cNvSpPr txBox="1"/>
          <p:nvPr/>
        </p:nvSpPr>
        <p:spPr>
          <a:xfrm>
            <a:off x="4913591" y="2400054"/>
            <a:ext cx="415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b="1" i="1" dirty="0"/>
              <a:t>A atribuição de vantagens económicas</a:t>
            </a:r>
            <a:endParaRPr lang="x-none" b="1" i="1" dirty="0"/>
          </a:p>
        </p:txBody>
      </p:sp>
      <p:sp>
        <p:nvSpPr>
          <p:cNvPr id="16" name="Seta: Entalhada Para a Direita 15">
            <a:extLst>
              <a:ext uri="{FF2B5EF4-FFF2-40B4-BE49-F238E27FC236}">
                <a16:creationId xmlns:a16="http://schemas.microsoft.com/office/drawing/2014/main" id="{ACC13003-28E2-A334-AF21-52556E8753F6}"/>
              </a:ext>
            </a:extLst>
          </p:cNvPr>
          <p:cNvSpPr/>
          <p:nvPr/>
        </p:nvSpPr>
        <p:spPr>
          <a:xfrm>
            <a:off x="2739886" y="4705703"/>
            <a:ext cx="1104270" cy="216152"/>
          </a:xfrm>
          <a:prstGeom prst="notched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09D5759-212F-43F8-9DA3-CEC947AAE1AE}"/>
              </a:ext>
            </a:extLst>
          </p:cNvPr>
          <p:cNvSpPr txBox="1"/>
          <p:nvPr/>
        </p:nvSpPr>
        <p:spPr>
          <a:xfrm>
            <a:off x="3489739" y="2733913"/>
            <a:ext cx="8662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/>
              <a:t>Com base na alteração  da  Lei  Geral  de Electricidade foram definidos um  conjunto  de</a:t>
            </a:r>
          </a:p>
          <a:p>
            <a:r>
              <a:rPr lang="pt-PT" b="1" dirty="0"/>
              <a:t>Regulamentos   complementares  entre  eles o do  regime  jurídico  das   Actividades  de </a:t>
            </a:r>
          </a:p>
          <a:p>
            <a:r>
              <a:rPr lang="pt-PT" b="1" dirty="0"/>
              <a:t>Produção, Transporte, Distribuição e Comercialização que introduz o  regime  especifico</a:t>
            </a:r>
          </a:p>
          <a:p>
            <a:r>
              <a:rPr lang="pt-PT" b="1" dirty="0"/>
              <a:t>Para </a:t>
            </a:r>
            <a:r>
              <a:rPr lang="pt-PT" b="1" dirty="0">
                <a:solidFill>
                  <a:srgbClr val="0070C0"/>
                </a:solidFill>
              </a:rPr>
              <a:t>o fomento das Energias Renováveis </a:t>
            </a:r>
            <a:r>
              <a:rPr lang="pt-PT" b="1" dirty="0">
                <a:solidFill>
                  <a:srgbClr val="0F320F"/>
                </a:solidFill>
              </a:rPr>
              <a:t>no ordenamento jurídico da produção vinculada</a:t>
            </a:r>
            <a:endParaRPr lang="x-none" b="1" dirty="0">
              <a:solidFill>
                <a:srgbClr val="0F320F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-18857" y="25400"/>
            <a:ext cx="12210857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CaixaDeTexto 29"/>
          <p:cNvSpPr txBox="1"/>
          <p:nvPr/>
        </p:nvSpPr>
        <p:spPr>
          <a:xfrm>
            <a:off x="3834321" y="159434"/>
            <a:ext cx="470119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solidFill>
                  <a:schemeClr val="accent2"/>
                </a:solidFill>
              </a:rPr>
              <a:t>9.ª Conferência Anual da RERA</a:t>
            </a:r>
          </a:p>
          <a:p>
            <a:pPr algn="ctr"/>
            <a:r>
              <a:rPr lang="pt-PT" b="1" dirty="0">
                <a:solidFill>
                  <a:schemeClr val="accent1"/>
                </a:solidFill>
              </a:rPr>
              <a:t>Transição para as Energias Limpas e Renováveis</a:t>
            </a:r>
          </a:p>
        </p:txBody>
      </p:sp>
      <p:pic>
        <p:nvPicPr>
          <p:cNvPr id="31" name="Imagem 1" descr="C:\Users\EVANILDO\AppData\Local\Temp\FineReader11\media\image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5" y="287690"/>
            <a:ext cx="574161" cy="583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tângulo 20"/>
          <p:cNvSpPr/>
          <p:nvPr/>
        </p:nvSpPr>
        <p:spPr>
          <a:xfrm>
            <a:off x="545881" y="568221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pt-PT" b="1" dirty="0">
                <a:solidFill>
                  <a:srgbClr val="0070C0"/>
                </a:solidFill>
                <a:latin typeface="Times New Roman" panose="02020603050405020304" pitchFamily="18" charset="0"/>
              </a:rPr>
              <a:t>IRSEA</a:t>
            </a:r>
            <a:endParaRPr lang="pt-PT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6" name="Imagem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575" y="116165"/>
            <a:ext cx="1304925" cy="583595"/>
          </a:xfrm>
          <a:prstGeom prst="rect">
            <a:avLst/>
          </a:prstGeom>
        </p:spPr>
      </p:pic>
      <p:cxnSp>
        <p:nvCxnSpPr>
          <p:cNvPr id="8" name="Conexão recta 7"/>
          <p:cNvCxnSpPr/>
          <p:nvPr/>
        </p:nvCxnSpPr>
        <p:spPr>
          <a:xfrm>
            <a:off x="9427" y="6121400"/>
            <a:ext cx="1218257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m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95" y="6176935"/>
            <a:ext cx="1632857" cy="570051"/>
          </a:xfrm>
          <a:prstGeom prst="rect">
            <a:avLst/>
          </a:prstGeom>
        </p:spPr>
      </p:pic>
      <p:pic>
        <p:nvPicPr>
          <p:cNvPr id="38" name="Imagem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9189" y="6193963"/>
            <a:ext cx="1008353" cy="469479"/>
          </a:xfrm>
          <a:prstGeom prst="rect">
            <a:avLst/>
          </a:prstGeom>
        </p:spPr>
      </p:pic>
      <p:pic>
        <p:nvPicPr>
          <p:cNvPr id="39" name="Imagem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048" y="6188501"/>
            <a:ext cx="868238" cy="501729"/>
          </a:xfrm>
          <a:prstGeom prst="rect">
            <a:avLst/>
          </a:prstGeom>
        </p:spPr>
      </p:pic>
      <p:pic>
        <p:nvPicPr>
          <p:cNvPr id="40" name="Imagem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319" y="6193963"/>
            <a:ext cx="918945" cy="469479"/>
          </a:xfrm>
          <a:prstGeom prst="rect">
            <a:avLst/>
          </a:prstGeom>
        </p:spPr>
      </p:pic>
      <p:pic>
        <p:nvPicPr>
          <p:cNvPr id="41" name="Imagem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8297" y="6187192"/>
            <a:ext cx="1378673" cy="509454"/>
          </a:xfrm>
          <a:prstGeom prst="rect">
            <a:avLst/>
          </a:prstGeom>
        </p:spPr>
      </p:pic>
      <p:pic>
        <p:nvPicPr>
          <p:cNvPr id="42" name="Imagem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6970" y="6227220"/>
            <a:ext cx="1048545" cy="519766"/>
          </a:xfrm>
          <a:prstGeom prst="rect">
            <a:avLst/>
          </a:prstGeom>
        </p:spPr>
      </p:pic>
      <p:pic>
        <p:nvPicPr>
          <p:cNvPr id="43" name="Imagem 42" descr="Deciphering Total's new faded logo, becoming TotalEnergie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153" y="6227220"/>
            <a:ext cx="1282878" cy="519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Imagem 43" descr="BP, Eni Sign JV Deal in Angola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669" y="6203852"/>
            <a:ext cx="1277094" cy="5431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075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E73792BADCD343B5B0BC5B14C8C634" ma:contentTypeVersion="16" ma:contentTypeDescription="Criar um novo documento." ma:contentTypeScope="" ma:versionID="56b2a7bd5f544e2a90e55fa061dea236">
  <xsd:schema xmlns:xsd="http://www.w3.org/2001/XMLSchema" xmlns:xs="http://www.w3.org/2001/XMLSchema" xmlns:p="http://schemas.microsoft.com/office/2006/metadata/properties" xmlns:ns2="2f83e884-2395-458e-b807-2f35ed30fcef" xmlns:ns3="e3ce1934-1884-409d-8b30-8abd8b088154" targetNamespace="http://schemas.microsoft.com/office/2006/metadata/properties" ma:root="true" ma:fieldsID="8ba5a423429961d7ca4dd826103d543f" ns2:_="" ns3:_="">
    <xsd:import namespace="2f83e884-2395-458e-b807-2f35ed30fcef"/>
    <xsd:import namespace="e3ce1934-1884-409d-8b30-8abd8b0881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83e884-2395-458e-b807-2f35ed30fc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m" ma:readOnly="false" ma:fieldId="{5cf76f15-5ced-4ddc-b409-7134ff3c332f}" ma:taxonomyMulti="true" ma:sspId="f7d4f7c5-2977-4e7f-ba91-020b0059c4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e1934-1884-409d-8b30-8abd8b0881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4efaf8b-7d29-4ebd-9497-b7e491022feb}" ma:internalName="TaxCatchAll" ma:showField="CatchAllData" ma:web="e3ce1934-1884-409d-8b30-8abd8b0881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ce1934-1884-409d-8b30-8abd8b088154" xsi:nil="true"/>
    <lcf76f155ced4ddcb4097134ff3c332f xmlns="2f83e884-2395-458e-b807-2f35ed30fce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72800A-D991-4317-9FB4-4EB2BBD030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83e884-2395-458e-b807-2f35ed30fcef"/>
    <ds:schemaRef ds:uri="e3ce1934-1884-409d-8b30-8abd8b0881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EF7F50-6416-49A4-AF01-D2E110B481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DD5EC6-E916-4B8E-BFBD-A6163B2D5AE1}">
  <ds:schemaRefs>
    <ds:schemaRef ds:uri="http://purl.org/dc/dcmitype/"/>
    <ds:schemaRef ds:uri="http://schemas.microsoft.com/office/2006/documentManagement/types"/>
    <ds:schemaRef ds:uri="2f83e884-2395-458e-b807-2f35ed30fcef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e3ce1934-1884-409d-8b30-8abd8b08815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6177</TotalTime>
  <Words>2471</Words>
  <Application>Microsoft Office PowerPoint</Application>
  <PresentationFormat>Ecrã Panorâmico</PresentationFormat>
  <Paragraphs>404</Paragraphs>
  <Slides>22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Lucida Grande</vt:lpstr>
      <vt:lpstr>Tahoma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Andreia Pereira</dc:creator>
  <cp:lastModifiedBy>marino bulles</cp:lastModifiedBy>
  <cp:revision>137</cp:revision>
  <dcterms:created xsi:type="dcterms:W3CDTF">2021-12-13T17:36:26Z</dcterms:created>
  <dcterms:modified xsi:type="dcterms:W3CDTF">2022-12-14T08:05:36Z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0x01010087E73792BADCD343B5B0BC5B14C8C634</vt:lpwstr>
  </property>
  <property fmtid="{D5CDD505-2E9C-101B-9397-08002B2CF9AE}" pid="3" name="MediaServiceImageTags">
    <vt:lpwstr/>
  </property>
</Properties>
</file>