
<file path=[Content_Types].xml><?xml version="1.0" encoding="utf-8"?>
<Types xmlns="http://schemas.openxmlformats.org/package/2006/content-types">
  <Default Extension="63D05390" ContentType="image/pn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3"/>
  </p:sldMasterIdLst>
  <p:notesMasterIdLst>
    <p:notesMasterId r:id="rId24"/>
  </p:notesMasterIdLst>
  <p:handoutMasterIdLst>
    <p:handoutMasterId r:id="rId25"/>
  </p:handoutMasterIdLst>
  <p:sldIdLst>
    <p:sldId id="262" r:id="rId4"/>
    <p:sldId id="373" r:id="rId5"/>
    <p:sldId id="457" r:id="rId6"/>
    <p:sldId id="462" r:id="rId7"/>
    <p:sldId id="459" r:id="rId8"/>
    <p:sldId id="458" r:id="rId9"/>
    <p:sldId id="460" r:id="rId10"/>
    <p:sldId id="463" r:id="rId11"/>
    <p:sldId id="479" r:id="rId12"/>
    <p:sldId id="466" r:id="rId13"/>
    <p:sldId id="464" r:id="rId14"/>
    <p:sldId id="476" r:id="rId15"/>
    <p:sldId id="465" r:id="rId16"/>
    <p:sldId id="478" r:id="rId17"/>
    <p:sldId id="475" r:id="rId18"/>
    <p:sldId id="477" r:id="rId19"/>
    <p:sldId id="468" r:id="rId20"/>
    <p:sldId id="469" r:id="rId21"/>
    <p:sldId id="467" r:id="rId22"/>
    <p:sldId id="26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fohl, Arno" initials="PA" lastIdx="1" clrIdx="0">
    <p:extLst>
      <p:ext uri="{19B8F6BF-5375-455C-9EA6-DF929625EA0E}">
        <p15:presenceInfo xmlns:p15="http://schemas.microsoft.com/office/powerpoint/2012/main" userId="Pfohl, Arno" providerId="None"/>
      </p:ext>
    </p:extLst>
  </p:cmAuthor>
  <p:cmAuthor id="2" name="Dall, Ernest" initials="DE" lastIdx="5" clrIdx="1">
    <p:extLst>
      <p:ext uri="{19B8F6BF-5375-455C-9EA6-DF929625EA0E}">
        <p15:presenceInfo xmlns:p15="http://schemas.microsoft.com/office/powerpoint/2012/main" userId="S::Ernest.Dall@nampower.com.na::137cac8f-1c33-4e37-8467-f26f17f4095e" providerId="AD"/>
      </p:ext>
    </p:extLst>
  </p:cmAuthor>
  <p:cmAuthor id="3" name="NamPower" initials="BF" lastIdx="1" clrIdx="2">
    <p:extLst>
      <p:ext uri="{19B8F6BF-5375-455C-9EA6-DF929625EA0E}">
        <p15:presenceInfo xmlns:p15="http://schemas.microsoft.com/office/powerpoint/2012/main" userId="NamPower" providerId="None"/>
      </p:ext>
    </p:extLst>
  </p:cmAuthor>
  <p:cmAuthor id="4" name="Muller, Grant" initials="MG" lastIdx="17" clrIdx="3">
    <p:extLst>
      <p:ext uri="{19B8F6BF-5375-455C-9EA6-DF929625EA0E}">
        <p15:presenceInfo xmlns:p15="http://schemas.microsoft.com/office/powerpoint/2012/main" userId="S-1-5-21-1614895754-448539723-839522115-143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933C"/>
    <a:srgbClr val="C00000"/>
    <a:srgbClr val="008264"/>
    <a:srgbClr val="007952"/>
    <a:srgbClr val="007853"/>
    <a:srgbClr val="FFFFFF"/>
    <a:srgbClr val="000000"/>
    <a:srgbClr val="B4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57" autoAdjust="0"/>
  </p:normalViewPr>
  <p:slideViewPr>
    <p:cSldViewPr snapToGrid="0">
      <p:cViewPr varScale="1">
        <p:scale>
          <a:sx n="78" d="100"/>
          <a:sy n="78" d="100"/>
        </p:scale>
        <p:origin x="15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15A46-7744-43AF-BC54-9F1439C6D43D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E8333-01C1-4C17-A4C1-7C1C7CE5C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606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A8E56-164B-41F4-8E5E-92CB7ED48122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31E19-407A-4C5C-AFBC-ED394FCE9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692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AMPOWER Powerpoint-0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944" y="4732325"/>
            <a:ext cx="2353056" cy="2130552"/>
          </a:xfrm>
          <a:prstGeom prst="rect">
            <a:avLst/>
          </a:prstGeom>
        </p:spPr>
      </p:pic>
      <p:pic>
        <p:nvPicPr>
          <p:cNvPr id="7" name="Picture 6" descr="NAMPOWER Powerpoint-0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98640"/>
            <a:ext cx="824994" cy="778739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693194"/>
            <a:ext cx="7772400" cy="10842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5400" b="1" baseline="0">
                <a:solidFill>
                  <a:srgbClr val="007853"/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777456"/>
            <a:ext cx="7772400" cy="500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300" baseline="0">
                <a:solidFill>
                  <a:srgbClr val="B5933C"/>
                </a:solidFill>
              </a:defRPr>
            </a:lvl1pPr>
          </a:lstStyle>
          <a:p>
            <a:pPr lvl="0"/>
            <a:r>
              <a:rPr lang="en-US"/>
              <a:t>Name of Presenter | Date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228E15-8D11-4D04-B238-7F9AAB17D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42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AMPOWER Powerpoint-0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</p:spPr>
      </p:pic>
      <p:pic>
        <p:nvPicPr>
          <p:cNvPr id="10" name="Picture 9" descr="NAMPOWER Powerpoint-0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20" y="5560203"/>
            <a:ext cx="970136" cy="915743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7119" y="473876"/>
            <a:ext cx="3222247" cy="2418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Divide</a:t>
            </a:r>
          </a:p>
          <a:p>
            <a:pPr lvl="0"/>
            <a:r>
              <a:rPr lang="en-US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3859644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AMPOWER Powerpoint-0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98640"/>
            <a:ext cx="824994" cy="77873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82600" y="398640"/>
            <a:ext cx="6053138" cy="714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rgbClr val="007853"/>
                </a:solidFill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1261364"/>
            <a:ext cx="6053138" cy="471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Sub-Title</a:t>
            </a:r>
          </a:p>
        </p:txBody>
      </p:sp>
      <p:pic>
        <p:nvPicPr>
          <p:cNvPr id="12" name="Picture 11" descr="NAMPOWER Powerpoint-1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944" y="4727448"/>
            <a:ext cx="2353056" cy="213055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F228E15-8D11-4D04-B238-7F9AAB17D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34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AMPOWER Powerpoint-0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944" y="4732325"/>
            <a:ext cx="2353056" cy="2130552"/>
          </a:xfrm>
          <a:prstGeom prst="rect">
            <a:avLst/>
          </a:prstGeom>
        </p:spPr>
      </p:pic>
      <p:pic>
        <p:nvPicPr>
          <p:cNvPr id="9" name="Picture 8" descr="NAMPOWER Powerpoint-0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98640"/>
            <a:ext cx="824994" cy="778739"/>
          </a:xfrm>
          <a:prstGeom prst="rect">
            <a:avLst/>
          </a:prstGeom>
        </p:spPr>
      </p:pic>
      <p:sp>
        <p:nvSpPr>
          <p:cNvPr id="10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693194"/>
            <a:ext cx="7772400" cy="10842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 b="1" baseline="0">
                <a:solidFill>
                  <a:srgbClr val="007853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F228E15-8D11-4D04-B238-7F9AAB17D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02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28E15-8D11-4D04-B238-7F9AAB17D6A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70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28E15-8D11-4D04-B238-7F9AAB17D6A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11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007853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B5933C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63D05390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DA0B7-7CC6-2E1E-986F-DF50EEDF96FD}"/>
              </a:ext>
            </a:extLst>
          </p:cNvPr>
          <p:cNvSpPr txBox="1">
            <a:spLocks/>
          </p:cNvSpPr>
          <p:nvPr/>
        </p:nvSpPr>
        <p:spPr bwMode="auto">
          <a:xfrm>
            <a:off x="493713" y="981075"/>
            <a:ext cx="864076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POWER QUALITY IN THE WORLD OF RENEWABLE IN PLANTS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EA9AE6-47A9-EC2B-AF14-A18BBCC82AD1}"/>
              </a:ext>
            </a:extLst>
          </p:cNvPr>
          <p:cNvSpPr txBox="1">
            <a:spLocks/>
          </p:cNvSpPr>
          <p:nvPr/>
        </p:nvSpPr>
        <p:spPr bwMode="auto">
          <a:xfrm>
            <a:off x="1202327" y="3665898"/>
            <a:ext cx="70580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2000" dirty="0">
                <a:solidFill>
                  <a:srgbClr val="CC9900"/>
                </a:solidFill>
              </a:rPr>
              <a:t>Presented by: Izaias Lot Ndapona                    </a:t>
            </a:r>
          </a:p>
          <a:p>
            <a:pPr algn="ctr"/>
            <a:endParaRPr lang="en-GB" altLang="en-US" sz="2000" dirty="0">
              <a:solidFill>
                <a:srgbClr val="CC9900"/>
              </a:solidFill>
            </a:endParaRPr>
          </a:p>
          <a:p>
            <a:pPr algn="ctr"/>
            <a:r>
              <a:rPr lang="en-GB" altLang="en-US" sz="2000" dirty="0">
                <a:solidFill>
                  <a:srgbClr val="CC9900"/>
                </a:solidFill>
              </a:rPr>
              <a:t>   NamPower</a:t>
            </a:r>
          </a:p>
          <a:p>
            <a:pPr algn="ctr"/>
            <a:endParaRPr lang="en-GB" altLang="en-US" sz="2000" dirty="0">
              <a:solidFill>
                <a:srgbClr val="CC9900"/>
              </a:solidFill>
            </a:endParaRPr>
          </a:p>
          <a:p>
            <a:pPr algn="ctr"/>
            <a:r>
              <a:rPr lang="en-GB" altLang="en-US" sz="2000" dirty="0">
                <a:solidFill>
                  <a:srgbClr val="CC9900"/>
                </a:solidFill>
              </a:rPr>
              <a:t>DATE: 14 December 2022</a:t>
            </a:r>
          </a:p>
        </p:txBody>
      </p:sp>
    </p:spTree>
    <p:extLst>
      <p:ext uri="{BB962C8B-B14F-4D97-AF65-F5344CB8AC3E}">
        <p14:creationId xmlns:p14="http://schemas.microsoft.com/office/powerpoint/2010/main" val="3391663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E0894B-F14B-D630-8404-80544F3F1C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PQ Parameters on RE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5EA19-59B7-27D5-D9ED-E1B05AAA9DC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F228E15-8D11-4D04-B238-7F9AAB17D6A6}" type="slidenum">
              <a:rPr lang="en-GB" smtClean="0"/>
              <a:t>10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210F17-BB40-B040-1A26-131CA2F3BC56}"/>
              </a:ext>
            </a:extLst>
          </p:cNvPr>
          <p:cNvSpPr txBox="1"/>
          <p:nvPr/>
        </p:nvSpPr>
        <p:spPr>
          <a:xfrm>
            <a:off x="334651" y="1374591"/>
            <a:ext cx="8474697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 plants  tied to the grid must conform to the Grid-Code requirements.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Post compliance testing, RE are monitored for all parameters of power quality.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Voltage magnitude and regulation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Voltage unbalance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Voltage Harmonics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Voltage flickers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Voltage Dips (ride through capability)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Class A instrument is used for pre-integration, during testing &amp; post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Every third year, the RE plants undergoes compliance retesting.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902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C7A1F3-E8DC-6E55-2BFB-9F21EAC740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Current State of RE on the grid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FCA98-7955-207D-7F81-78F038BD9F6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F228E15-8D11-4D04-B238-7F9AAB17D6A6}" type="slidenum">
              <a:rPr lang="en-GB" smtClean="0"/>
              <a:t>11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C87DB5-D27E-2EF1-ECD1-8548BDECD9CB}"/>
              </a:ext>
            </a:extLst>
          </p:cNvPr>
          <p:cNvSpPr txBox="1"/>
          <p:nvPr/>
        </p:nvSpPr>
        <p:spPr>
          <a:xfrm>
            <a:off x="482600" y="1338607"/>
            <a:ext cx="76198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NamPower fully owned and operated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X 20MW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Renewable Energy Feed-in Tariff (REFIT) with a 5MW capacity 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 X Solar PVs capacitated with 5MW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X wind plant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Independent Power Producers (IPP)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 X 10MW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X 37MW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X 5MW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Embedded Generation (behind the meter)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286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E89270-58B7-6E1E-F2EE-38982E4336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Cases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37389-587B-9D7D-D035-62A184221DD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F228E15-8D11-4D04-B238-7F9AAB17D6A6}" type="slidenum">
              <a:rPr lang="en-GB" smtClean="0"/>
              <a:t>12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2EAA9-E60A-C715-DF24-AEB36EB60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7649"/>
            <a:ext cx="9144000" cy="384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76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E89270-58B7-6E1E-F2EE-38982E4336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Cases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37389-587B-9D7D-D035-62A184221DD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F228E15-8D11-4D04-B238-7F9AAB17D6A6}" type="slidenum">
              <a:rPr lang="en-GB" smtClean="0"/>
              <a:t>13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7FF704-5EBC-D1CB-8E2F-211876C4B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7785"/>
            <a:ext cx="9144000" cy="337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00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E89270-58B7-6E1E-F2EE-38982E4336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Cases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37389-587B-9D7D-D035-62A184221DD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F228E15-8D11-4D04-B238-7F9AAB17D6A6}" type="slidenum">
              <a:rPr lang="en-GB" smtClean="0"/>
              <a:t>14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A56F26-DCC7-431D-9626-7B71B2B1D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4" y="1113015"/>
            <a:ext cx="8964955" cy="36748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AAFFC2-D645-CADA-D5B2-316B6350B7A8}"/>
              </a:ext>
            </a:extLst>
          </p:cNvPr>
          <p:cNvSpPr/>
          <p:nvPr/>
        </p:nvSpPr>
        <p:spPr>
          <a:xfrm>
            <a:off x="3200400" y="1113015"/>
            <a:ext cx="914400" cy="152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316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37389-587B-9D7D-D035-62A184221DD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F228E15-8D11-4D04-B238-7F9AAB17D6A6}" type="slidenum">
              <a:rPr lang="en-GB" smtClean="0"/>
              <a:t>15</a:t>
            </a:fld>
            <a:endParaRPr lang="en-GB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38C897D-F397-45B6-E6FD-2D4A4DBB7E00}"/>
              </a:ext>
            </a:extLst>
          </p:cNvPr>
          <p:cNvSpPr txBox="1">
            <a:spLocks/>
          </p:cNvSpPr>
          <p:nvPr/>
        </p:nvSpPr>
        <p:spPr>
          <a:xfrm>
            <a:off x="188537" y="473876"/>
            <a:ext cx="3630830" cy="4782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4000" b="1" kern="1200">
                <a:solidFill>
                  <a:srgbClr val="00785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Before PV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9498A9-E8C3-0F78-F562-0AF9738C8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4879"/>
            <a:ext cx="8867775" cy="2781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F81E5F-A5C2-BAE4-F19C-D95186C3C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3892"/>
            <a:ext cx="4798243" cy="313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23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37389-587B-9D7D-D035-62A184221DD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F228E15-8D11-4D04-B238-7F9AAB17D6A6}" type="slidenum">
              <a:rPr lang="en-GB" smtClean="0"/>
              <a:t>16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02E55-C7C4-5F3D-12D6-C2DEEE370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8598"/>
            <a:ext cx="7494308" cy="23794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87C07A-C0BF-A7E7-D681-F046FA9BA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6972249" cy="44785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8A2CBA-28D4-3737-9E26-D5110706218E}"/>
              </a:ext>
            </a:extLst>
          </p:cNvPr>
          <p:cNvSpPr txBox="1"/>
          <p:nvPr/>
        </p:nvSpPr>
        <p:spPr>
          <a:xfrm>
            <a:off x="7079528" y="1319752"/>
            <a:ext cx="1998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 case of high orders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456425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6CE728-F5F5-A73A-EE17-DB9C8A6A2A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4779" y="136525"/>
            <a:ext cx="6120959" cy="717089"/>
          </a:xfrm>
        </p:spPr>
        <p:txBody>
          <a:bodyPr/>
          <a:lstStyle/>
          <a:p>
            <a:r>
              <a:rPr lang="en-US" dirty="0"/>
              <a:t>Cases continues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9E16B-2D75-7EE3-0450-DDF2496EE1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4779" y="1113015"/>
            <a:ext cx="6053138" cy="471488"/>
          </a:xfrm>
        </p:spPr>
        <p:txBody>
          <a:bodyPr/>
          <a:lstStyle/>
          <a:p>
            <a:r>
              <a:rPr lang="en-US" dirty="0"/>
              <a:t>Islanding problems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9214E-6E99-566E-C667-73D32927AA4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F228E15-8D11-4D04-B238-7F9AAB17D6A6}" type="slidenum">
              <a:rPr lang="en-GB" smtClean="0"/>
              <a:t>17</a:t>
            </a:fld>
            <a:endParaRPr lang="en-GB"/>
          </a:p>
        </p:txBody>
      </p:sp>
      <p:pic>
        <p:nvPicPr>
          <p:cNvPr id="1026" name="Picture 5">
            <a:extLst>
              <a:ext uri="{FF2B5EF4-FFF2-40B4-BE49-F238E27FC236}">
                <a16:creationId xmlns:a16="http://schemas.microsoft.com/office/drawing/2014/main" id="{793A014A-6106-2546-127F-1D2F4B89F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71" y="869664"/>
            <a:ext cx="7824248" cy="585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0BEC89-59F6-AFB9-F518-A32F5595A9E5}"/>
              </a:ext>
            </a:extLst>
          </p:cNvPr>
          <p:cNvSpPr/>
          <p:nvPr/>
        </p:nvSpPr>
        <p:spPr>
          <a:xfrm>
            <a:off x="2846894" y="853614"/>
            <a:ext cx="914400" cy="1602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265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5ABB0A-7FD0-5218-CEA9-A38D203ACB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4812" y="284866"/>
            <a:ext cx="6053138" cy="714375"/>
          </a:xfrm>
        </p:spPr>
        <p:txBody>
          <a:bodyPr/>
          <a:lstStyle/>
          <a:p>
            <a:r>
              <a:rPr lang="en-US" dirty="0"/>
              <a:t>Cases continues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0FAFF-D95D-05DD-1C37-499ADDA57E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57587-ACF5-5481-5F19-BEDD7DA66A2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F228E15-8D11-4D04-B238-7F9AAB17D6A6}" type="slidenum">
              <a:rPr lang="en-GB" smtClean="0"/>
              <a:t>18</a:t>
            </a:fld>
            <a:endParaRPr lang="en-GB"/>
          </a:p>
        </p:txBody>
      </p:sp>
      <p:pic>
        <p:nvPicPr>
          <p:cNvPr id="2050" name="Picture 6">
            <a:extLst>
              <a:ext uri="{FF2B5EF4-FFF2-40B4-BE49-F238E27FC236}">
                <a16:creationId xmlns:a16="http://schemas.microsoft.com/office/drawing/2014/main" id="{130D3341-C449-87F3-6A75-EC3AADD28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9241"/>
            <a:ext cx="7821555" cy="585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FDF87CF-D248-2D83-1706-F7AC0DDB7157}"/>
              </a:ext>
            </a:extLst>
          </p:cNvPr>
          <p:cNvSpPr/>
          <p:nvPr/>
        </p:nvSpPr>
        <p:spPr>
          <a:xfrm>
            <a:off x="2743200" y="999241"/>
            <a:ext cx="825910" cy="18063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609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6126A3-8326-1BDD-568F-6DD9AB5F4D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Take aways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58C2A-E16E-08CE-F4E3-0FB89C789AF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F228E15-8D11-4D04-B238-7F9AAB17D6A6}" type="slidenum">
              <a:rPr lang="en-GB" smtClean="0"/>
              <a:t>19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3444D-55A7-354A-076C-3032918D12B0}"/>
              </a:ext>
            </a:extLst>
          </p:cNvPr>
          <p:cNvSpPr txBox="1"/>
          <p:nvPr/>
        </p:nvSpPr>
        <p:spPr>
          <a:xfrm>
            <a:off x="161171" y="1097592"/>
            <a:ext cx="88216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 world is here now and forever for as long as the climate allows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Renewable integration requires good historical system information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Correct Power Quality measurements enables proper RE integration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Inverter designers must be truthful to their customers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Change in switching frequency on RE plants have effects on power systems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Carefully monitoring is required to keep RE compliance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Harmonics and intermittency are the most worrisome anomalies associated with 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 placed at weaker nodes in the network may cause instability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Poor power quality can cost you money that leads to loss of revenue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Standards are key to successful implementation and monitoring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dirty="0"/>
              <a:t>Always important in the ESI</a:t>
            </a:r>
            <a:r>
              <a:rPr lang="en-US" b="1" i="1" dirty="0"/>
              <a:t>: </a:t>
            </a:r>
          </a:p>
          <a:p>
            <a:pPr algn="ctr"/>
            <a:r>
              <a:rPr lang="en-US" b="1" i="1" dirty="0"/>
              <a:t>to measure is to know and knowing enables right action.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293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9932" y="1924"/>
            <a:ext cx="7016274" cy="5412574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4000" dirty="0"/>
              <a:t>Presentation Overview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NamPower Map Overview on PQ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NamPower Approach on PQ (system wide)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cs typeface="Arial"/>
              </a:rPr>
              <a:t>Approach Renewable Energy Integration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Cases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Take Away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7350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6683382" y="6338766"/>
            <a:ext cx="2057400" cy="365125"/>
          </a:xfrm>
        </p:spPr>
        <p:txBody>
          <a:bodyPr/>
          <a:lstStyle/>
          <a:p>
            <a:fld id="{2F228E15-8D11-4D04-B238-7F9AAB17D6A6}" type="slidenum">
              <a:rPr lang="en-GB" smtClean="0"/>
              <a:t>20</a:t>
            </a:fld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877741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>
                <a:solidFill>
                  <a:srgbClr val="008264"/>
                </a:solidFill>
                <a:latin typeface="Arial"/>
                <a:cs typeface="Arial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89343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36A51-6F50-595E-09AC-29D1D808B5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 Power Quality?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51653-B2ED-6008-B5FA-72D73DEB802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F228E15-8D11-4D04-B238-7F9AAB17D6A6}" type="slidenum">
              <a:rPr lang="en-GB" smtClean="0"/>
              <a:t>3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AB7FB5-CA82-3C8A-51D9-7228C5DB7BAC}"/>
              </a:ext>
            </a:extLst>
          </p:cNvPr>
          <p:cNvSpPr txBox="1">
            <a:spLocks/>
          </p:cNvSpPr>
          <p:nvPr/>
        </p:nvSpPr>
        <p:spPr>
          <a:xfrm>
            <a:off x="282575" y="480768"/>
            <a:ext cx="8576290" cy="587558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69913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en-GB" sz="2200" b="1" dirty="0"/>
          </a:p>
          <a:p>
            <a:pPr>
              <a:lnSpc>
                <a:spcPct val="150000"/>
              </a:lnSpc>
              <a:defRPr/>
            </a:pPr>
            <a:r>
              <a:rPr lang="en-GB" sz="2200" dirty="0"/>
              <a:t>Every product’s quality need to be measured and quantified.  </a:t>
            </a:r>
          </a:p>
          <a:p>
            <a:pPr>
              <a:lnSpc>
                <a:spcPct val="150000"/>
              </a:lnSpc>
              <a:defRPr/>
            </a:pPr>
            <a:r>
              <a:rPr lang="en-GB" sz="2200" dirty="0"/>
              <a:t>Electricity is a product; thus, it is essential to measure the quality of electricity supply to our customers. </a:t>
            </a:r>
          </a:p>
          <a:p>
            <a:pPr>
              <a:lnSpc>
                <a:spcPct val="150000"/>
              </a:lnSpc>
              <a:defRPr/>
            </a:pPr>
            <a:r>
              <a:rPr lang="en-GB" sz="2200" dirty="0"/>
              <a:t>Helps with the health status of our network, the grid is a patient with symptoms.</a:t>
            </a:r>
          </a:p>
          <a:p>
            <a:pPr>
              <a:lnSpc>
                <a:spcPct val="150000"/>
              </a:lnSpc>
              <a:defRPr/>
            </a:pPr>
            <a:r>
              <a:rPr lang="en-GB" sz="2200" dirty="0"/>
              <a:t>If symptoms are not treated, then fixing may become costly and the tariff becomes unaffordable.</a:t>
            </a:r>
          </a:p>
          <a:p>
            <a:pPr>
              <a:lnSpc>
                <a:spcPct val="150000"/>
              </a:lnSpc>
              <a:defRPr/>
            </a:pPr>
            <a:r>
              <a:rPr lang="en-GB" sz="2200" dirty="0"/>
              <a:t>Untreated symptoms i.e., harmonics leads to revenue loss</a:t>
            </a:r>
          </a:p>
          <a:p>
            <a:pPr>
              <a:lnSpc>
                <a:spcPct val="150000"/>
              </a:lnSpc>
              <a:defRPr/>
            </a:pPr>
            <a:r>
              <a:rPr lang="en-GB" sz="2200" dirty="0"/>
              <a:t>Enabling factor is having and enforcing standards hence the importance of a regulator in the electricity market.</a:t>
            </a:r>
          </a:p>
          <a:p>
            <a:pPr>
              <a:lnSpc>
                <a:spcPct val="150000"/>
              </a:lnSpc>
              <a:defRPr/>
            </a:pPr>
            <a:endParaRPr lang="en-GB" sz="2200" dirty="0"/>
          </a:p>
          <a:p>
            <a:pPr>
              <a:lnSpc>
                <a:spcPct val="150000"/>
              </a:lnSpc>
              <a:defRPr/>
            </a:pPr>
            <a:endParaRPr lang="en-GB" sz="2200" b="1" dirty="0"/>
          </a:p>
          <a:p>
            <a:pPr marL="0" indent="0">
              <a:buFontTx/>
              <a:buNone/>
              <a:defRPr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09384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AC5C57-6AD7-BC31-E692-18B2AA7641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11A9C-565F-5211-D2D4-0B521E5C5E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A730D-C95A-0A6B-9E2E-F02FDEC2885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F228E15-8D11-4D04-B238-7F9AAB17D6A6}" type="slidenum">
              <a:rPr lang="en-GB" smtClean="0"/>
              <a:t>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E74EA9-6B63-0001-CE2F-F431359A4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53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85A83-4F28-E29B-4BE6-0E98B33893E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F228E15-8D11-4D04-B238-7F9AAB17D6A6}" type="slidenum">
              <a:rPr lang="en-GB" smtClean="0"/>
              <a:t>5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EA1802C-2A14-9E71-01F9-D1A94200F71B}"/>
              </a:ext>
            </a:extLst>
          </p:cNvPr>
          <p:cNvSpPr txBox="1">
            <a:spLocks/>
          </p:cNvSpPr>
          <p:nvPr/>
        </p:nvSpPr>
        <p:spPr>
          <a:xfrm>
            <a:off x="268664" y="1106079"/>
            <a:ext cx="8382000" cy="762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785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ZA" altLang="en-US" sz="2800" dirty="0"/>
              <a:t>Where do We monitor?</a:t>
            </a:r>
            <a:br>
              <a:rPr lang="en-ZA" altLang="en-US" dirty="0"/>
            </a:br>
            <a:endParaRPr lang="en-ZA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F0E4BAE-5A97-3AF6-DB7D-8C968DC16A82}"/>
              </a:ext>
            </a:extLst>
          </p:cNvPr>
          <p:cNvSpPr txBox="1">
            <a:spLocks/>
          </p:cNvSpPr>
          <p:nvPr/>
        </p:nvSpPr>
        <p:spPr bwMode="auto">
          <a:xfrm>
            <a:off x="268664" y="1944279"/>
            <a:ext cx="887533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B5933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400" b="1" dirty="0">
                <a:solidFill>
                  <a:schemeClr val="accent1"/>
                </a:solidFill>
              </a:rPr>
              <a:t>System wide: </a:t>
            </a:r>
            <a:r>
              <a:rPr lang="en-GB" altLang="en-US" sz="2000" b="1" dirty="0">
                <a:solidFill>
                  <a:schemeClr val="accent1"/>
                </a:solidFill>
              </a:rPr>
              <a:t>230 power quality meters strategically installed</a:t>
            </a:r>
          </a:p>
          <a:p>
            <a:endParaRPr lang="en-GB" altLang="en-US" sz="2400" b="1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2400" b="1" dirty="0"/>
              <a:t>Critical areas on back-bone within Tx system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2400" b="1" dirty="0"/>
              <a:t>Tx customers interfaces at 132kV , 66kV, 33kV, 22kV, 11kV.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2400" b="1" dirty="0"/>
              <a:t>Inter-connectors at 220kV and 400kV.</a:t>
            </a:r>
          </a:p>
          <a:p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306708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CE748-D202-317D-1300-4626D5B3785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F228E15-8D11-4D04-B238-7F9AAB17D6A6}" type="slidenum">
              <a:rPr lang="en-GB" smtClean="0"/>
              <a:t>6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C817380-2A24-EB74-7CFE-AD6EFAD62454}"/>
              </a:ext>
            </a:extLst>
          </p:cNvPr>
          <p:cNvSpPr txBox="1">
            <a:spLocks/>
          </p:cNvSpPr>
          <p:nvPr/>
        </p:nvSpPr>
        <p:spPr bwMode="auto">
          <a:xfrm>
            <a:off x="436563" y="166688"/>
            <a:ext cx="7412037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785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en-US" sz="3600"/>
              <a:t>     VALUE OF PQ MONITORING</a:t>
            </a: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C6F57DDC-62E3-EBC1-72B9-C396FDD59733}"/>
              </a:ext>
            </a:extLst>
          </p:cNvPr>
          <p:cNvGrpSpPr>
            <a:grpSpLocks/>
          </p:cNvGrpSpPr>
          <p:nvPr/>
        </p:nvGrpSpPr>
        <p:grpSpPr bwMode="auto">
          <a:xfrm>
            <a:off x="3700463" y="3198813"/>
            <a:ext cx="1244600" cy="1244600"/>
            <a:chOff x="3113065" y="2168027"/>
            <a:chExt cx="1245015" cy="124501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188E168-5E65-6F6E-262B-0683F9AB49A6}"/>
                </a:ext>
              </a:extLst>
            </p:cNvPr>
            <p:cNvSpPr/>
            <p:nvPr/>
          </p:nvSpPr>
          <p:spPr>
            <a:xfrm>
              <a:off x="3113065" y="2168027"/>
              <a:ext cx="1245015" cy="1245015"/>
            </a:xfrm>
            <a:prstGeom prst="ellipse">
              <a:avLst/>
            </a:prstGeom>
            <a:solidFill>
              <a:srgbClr val="CC99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87D8526C-54EC-5488-BEEC-C0C84343F362}"/>
                </a:ext>
              </a:extLst>
            </p:cNvPr>
            <p:cNvSpPr txBox="1"/>
            <p:nvPr/>
          </p:nvSpPr>
          <p:spPr>
            <a:xfrm>
              <a:off x="3295688" y="2350650"/>
              <a:ext cx="879768" cy="8797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400" dirty="0"/>
                <a:t>PQ  / QoS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400" dirty="0"/>
            </a:p>
          </p:txBody>
        </p:sp>
      </p:grpSp>
      <p:grpSp>
        <p:nvGrpSpPr>
          <p:cNvPr id="9" name="Group 4">
            <a:extLst>
              <a:ext uri="{FF2B5EF4-FFF2-40B4-BE49-F238E27FC236}">
                <a16:creationId xmlns:a16="http://schemas.microsoft.com/office/drawing/2014/main" id="{DFF1F7CE-9EA6-2059-69FC-47A59F41ACCB}"/>
              </a:ext>
            </a:extLst>
          </p:cNvPr>
          <p:cNvGrpSpPr>
            <a:grpSpLocks/>
          </p:cNvGrpSpPr>
          <p:nvPr/>
        </p:nvGrpSpPr>
        <p:grpSpPr bwMode="auto">
          <a:xfrm>
            <a:off x="4059238" y="2641600"/>
            <a:ext cx="528637" cy="393700"/>
            <a:chOff x="3471068" y="1610032"/>
            <a:chExt cx="529008" cy="394316"/>
          </a:xfrm>
        </p:grpSpPr>
        <p:sp>
          <p:nvSpPr>
            <p:cNvPr id="10" name="Right Arrow 44">
              <a:extLst>
                <a:ext uri="{FF2B5EF4-FFF2-40B4-BE49-F238E27FC236}">
                  <a16:creationId xmlns:a16="http://schemas.microsoft.com/office/drawing/2014/main" id="{2AE4F116-2C41-B9C4-4B4E-D0A5B77ACDC4}"/>
                </a:ext>
              </a:extLst>
            </p:cNvPr>
            <p:cNvSpPr/>
            <p:nvPr/>
          </p:nvSpPr>
          <p:spPr>
            <a:xfrm rot="16200000">
              <a:off x="3538415" y="1542685"/>
              <a:ext cx="394316" cy="52900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ight Arrow 6">
              <a:extLst>
                <a:ext uri="{FF2B5EF4-FFF2-40B4-BE49-F238E27FC236}">
                  <a16:creationId xmlns:a16="http://schemas.microsoft.com/office/drawing/2014/main" id="{1704A505-7752-2A5E-0E7B-CB063B6AF89D}"/>
                </a:ext>
              </a:extLst>
            </p:cNvPr>
            <p:cNvSpPr txBox="1"/>
            <p:nvPr/>
          </p:nvSpPr>
          <p:spPr>
            <a:xfrm rot="16200000">
              <a:off x="3597243" y="1707952"/>
              <a:ext cx="276657" cy="3161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2400"/>
            </a:p>
          </p:txBody>
        </p:sp>
      </p:grpSp>
      <p:grpSp>
        <p:nvGrpSpPr>
          <p:cNvPr id="12" name="Group 5">
            <a:extLst>
              <a:ext uri="{FF2B5EF4-FFF2-40B4-BE49-F238E27FC236}">
                <a16:creationId xmlns:a16="http://schemas.microsoft.com/office/drawing/2014/main" id="{759A0BA7-CA5C-C974-E8DA-7D42E1F89043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990600"/>
            <a:ext cx="1482725" cy="1465263"/>
            <a:chOff x="2993986" y="-40556"/>
            <a:chExt cx="1483173" cy="146459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851FEA-F70E-997B-A240-EC73857E8D81}"/>
                </a:ext>
              </a:extLst>
            </p:cNvPr>
            <p:cNvSpPr/>
            <p:nvPr/>
          </p:nvSpPr>
          <p:spPr>
            <a:xfrm>
              <a:off x="2993986" y="-40556"/>
              <a:ext cx="1483173" cy="1464591"/>
            </a:xfrm>
            <a:prstGeom prst="ellipse">
              <a:avLst/>
            </a:prstGeom>
            <a:solidFill>
              <a:srgbClr val="00602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8">
              <a:extLst>
                <a:ext uri="{FF2B5EF4-FFF2-40B4-BE49-F238E27FC236}">
                  <a16:creationId xmlns:a16="http://schemas.microsoft.com/office/drawing/2014/main" id="{75154862-8199-C9AB-EC9D-56F709476E0B}"/>
                </a:ext>
              </a:extLst>
            </p:cNvPr>
            <p:cNvSpPr txBox="1"/>
            <p:nvPr/>
          </p:nvSpPr>
          <p:spPr>
            <a:xfrm>
              <a:off x="3211540" y="173659"/>
              <a:ext cx="1048067" cy="1036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970" tIns="13970" rIns="13970" bIns="1397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100" b="1" u="sng" dirty="0">
                  <a:solidFill>
                    <a:schemeClr val="bg1"/>
                  </a:solidFill>
                </a:rPr>
                <a:t>Planning</a:t>
              </a: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>
                  <a:solidFill>
                    <a:srgbClr val="CC9900"/>
                  </a:solidFill>
                </a:rPr>
                <a:t>- Background data ( new connections or studies)  i.e. harmonics on PCCs</a:t>
              </a:r>
            </a:p>
          </p:txBody>
        </p:sp>
      </p:grpSp>
      <p:grpSp>
        <p:nvGrpSpPr>
          <p:cNvPr id="15" name="Group 6">
            <a:extLst>
              <a:ext uri="{FF2B5EF4-FFF2-40B4-BE49-F238E27FC236}">
                <a16:creationId xmlns:a16="http://schemas.microsoft.com/office/drawing/2014/main" id="{CBA3308A-42F0-63C4-3C87-468D25C54DAA}"/>
              </a:ext>
            </a:extLst>
          </p:cNvPr>
          <p:cNvGrpSpPr>
            <a:grpSpLocks/>
          </p:cNvGrpSpPr>
          <p:nvPr/>
        </p:nvGrpSpPr>
        <p:grpSpPr bwMode="auto">
          <a:xfrm>
            <a:off x="4889500" y="2959100"/>
            <a:ext cx="366713" cy="530225"/>
            <a:chOff x="4301300" y="1928614"/>
            <a:chExt cx="366818" cy="529008"/>
          </a:xfrm>
        </p:grpSpPr>
        <p:sp>
          <p:nvSpPr>
            <p:cNvPr id="16" name="Right Arrow 40">
              <a:extLst>
                <a:ext uri="{FF2B5EF4-FFF2-40B4-BE49-F238E27FC236}">
                  <a16:creationId xmlns:a16="http://schemas.microsoft.com/office/drawing/2014/main" id="{7ECB71F0-A67C-140C-2514-37E542B4A0E1}"/>
                </a:ext>
              </a:extLst>
            </p:cNvPr>
            <p:cNvSpPr/>
            <p:nvPr/>
          </p:nvSpPr>
          <p:spPr>
            <a:xfrm rot="19285714">
              <a:off x="4301300" y="1928614"/>
              <a:ext cx="366818" cy="52900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ight Arrow 10">
              <a:extLst>
                <a:ext uri="{FF2B5EF4-FFF2-40B4-BE49-F238E27FC236}">
                  <a16:creationId xmlns:a16="http://schemas.microsoft.com/office/drawing/2014/main" id="{ED3629AA-F7FE-68CD-1ABA-523FF75DBFA5}"/>
                </a:ext>
              </a:extLst>
            </p:cNvPr>
            <p:cNvSpPr txBox="1"/>
            <p:nvPr/>
          </p:nvSpPr>
          <p:spPr>
            <a:xfrm rot="19285714">
              <a:off x="4314004" y="2067993"/>
              <a:ext cx="255661" cy="318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2400"/>
            </a:p>
          </p:txBody>
        </p:sp>
      </p:grpSp>
      <p:grpSp>
        <p:nvGrpSpPr>
          <p:cNvPr id="18" name="Group 7">
            <a:extLst>
              <a:ext uri="{FF2B5EF4-FFF2-40B4-BE49-F238E27FC236}">
                <a16:creationId xmlns:a16="http://schemas.microsoft.com/office/drawing/2014/main" id="{C9665AD9-56FD-B511-385D-07BA5BE22386}"/>
              </a:ext>
            </a:extLst>
          </p:cNvPr>
          <p:cNvGrpSpPr>
            <a:grpSpLocks/>
          </p:cNvGrpSpPr>
          <p:nvPr/>
        </p:nvGrpSpPr>
        <p:grpSpPr bwMode="auto">
          <a:xfrm>
            <a:off x="5173663" y="1738313"/>
            <a:ext cx="1581150" cy="1549400"/>
            <a:chOff x="4585754" y="707749"/>
            <a:chExt cx="1581447" cy="154841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13C0AE5-4008-735F-439B-0D15D574FF92}"/>
                </a:ext>
              </a:extLst>
            </p:cNvPr>
            <p:cNvSpPr/>
            <p:nvPr/>
          </p:nvSpPr>
          <p:spPr>
            <a:xfrm>
              <a:off x="4585754" y="707749"/>
              <a:ext cx="1581447" cy="1548413"/>
            </a:xfrm>
            <a:prstGeom prst="ellipse">
              <a:avLst/>
            </a:prstGeom>
            <a:solidFill>
              <a:srgbClr val="00602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12">
              <a:extLst>
                <a:ext uri="{FF2B5EF4-FFF2-40B4-BE49-F238E27FC236}">
                  <a16:creationId xmlns:a16="http://schemas.microsoft.com/office/drawing/2014/main" id="{D270D2A6-0DAA-22B4-1509-8A3DA33F30F0}"/>
                </a:ext>
              </a:extLst>
            </p:cNvPr>
            <p:cNvSpPr txBox="1"/>
            <p:nvPr/>
          </p:nvSpPr>
          <p:spPr>
            <a:xfrm>
              <a:off x="4817573" y="934616"/>
              <a:ext cx="1117810" cy="10946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b="1" u="sng" dirty="0"/>
                <a:t>Customers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100" dirty="0">
                  <a:solidFill>
                    <a:srgbClr val="CC9900"/>
                  </a:solidFill>
                </a:rPr>
                <a:t>- Compliance on Grid Code Requirement  and regulatory standards</a:t>
              </a:r>
            </a:p>
          </p:txBody>
        </p:sp>
      </p:grpSp>
      <p:grpSp>
        <p:nvGrpSpPr>
          <p:cNvPr id="21" name="Group 8">
            <a:extLst>
              <a:ext uri="{FF2B5EF4-FFF2-40B4-BE49-F238E27FC236}">
                <a16:creationId xmlns:a16="http://schemas.microsoft.com/office/drawing/2014/main" id="{002049B5-CBD7-A949-AD74-4F7738328364}"/>
              </a:ext>
            </a:extLst>
          </p:cNvPr>
          <p:cNvGrpSpPr>
            <a:grpSpLocks/>
          </p:cNvGrpSpPr>
          <p:nvPr/>
        </p:nvGrpSpPr>
        <p:grpSpPr bwMode="auto">
          <a:xfrm>
            <a:off x="5070475" y="3768725"/>
            <a:ext cx="357188" cy="528638"/>
            <a:chOff x="4482908" y="2737473"/>
            <a:chExt cx="358115" cy="529008"/>
          </a:xfrm>
        </p:grpSpPr>
        <p:sp>
          <p:nvSpPr>
            <p:cNvPr id="22" name="Right Arrow 36">
              <a:extLst>
                <a:ext uri="{FF2B5EF4-FFF2-40B4-BE49-F238E27FC236}">
                  <a16:creationId xmlns:a16="http://schemas.microsoft.com/office/drawing/2014/main" id="{E04F4E36-84F5-0D27-E063-D22F028AB01A}"/>
                </a:ext>
              </a:extLst>
            </p:cNvPr>
            <p:cNvSpPr/>
            <p:nvPr/>
          </p:nvSpPr>
          <p:spPr>
            <a:xfrm rot="771429">
              <a:off x="4482908" y="2737473"/>
              <a:ext cx="358115" cy="52900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ight Arrow 14">
              <a:extLst>
                <a:ext uri="{FF2B5EF4-FFF2-40B4-BE49-F238E27FC236}">
                  <a16:creationId xmlns:a16="http://schemas.microsoft.com/office/drawing/2014/main" id="{EDD81816-857F-EB5A-11EC-F40F6A723929}"/>
                </a:ext>
              </a:extLst>
            </p:cNvPr>
            <p:cNvSpPr txBox="1"/>
            <p:nvPr/>
          </p:nvSpPr>
          <p:spPr>
            <a:xfrm rot="771429">
              <a:off x="4484500" y="2831202"/>
              <a:ext cx="249884" cy="3177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2400"/>
            </a:p>
          </p:txBody>
        </p:sp>
      </p:grpSp>
      <p:grpSp>
        <p:nvGrpSpPr>
          <p:cNvPr id="24" name="Group 9">
            <a:extLst>
              <a:ext uri="{FF2B5EF4-FFF2-40B4-BE49-F238E27FC236}">
                <a16:creationId xmlns:a16="http://schemas.microsoft.com/office/drawing/2014/main" id="{C44986E9-8D7F-318F-E920-0B1ADB8126EA}"/>
              </a:ext>
            </a:extLst>
          </p:cNvPr>
          <p:cNvGrpSpPr>
            <a:grpSpLocks/>
          </p:cNvGrpSpPr>
          <p:nvPr/>
        </p:nvGrpSpPr>
        <p:grpSpPr bwMode="auto">
          <a:xfrm>
            <a:off x="5567363" y="3513138"/>
            <a:ext cx="1603375" cy="1550987"/>
            <a:chOff x="4979737" y="2482674"/>
            <a:chExt cx="1604020" cy="154977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0E484F8-3AAD-0AB9-3BA1-5D27C552ADEF}"/>
                </a:ext>
              </a:extLst>
            </p:cNvPr>
            <p:cNvSpPr/>
            <p:nvPr/>
          </p:nvSpPr>
          <p:spPr>
            <a:xfrm>
              <a:off x="4979737" y="2482674"/>
              <a:ext cx="1604020" cy="1549772"/>
            </a:xfrm>
            <a:prstGeom prst="ellipse">
              <a:avLst/>
            </a:prstGeom>
            <a:solidFill>
              <a:srgbClr val="00602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Oval 16">
              <a:extLst>
                <a:ext uri="{FF2B5EF4-FFF2-40B4-BE49-F238E27FC236}">
                  <a16:creationId xmlns:a16="http://schemas.microsoft.com/office/drawing/2014/main" id="{03CB9BDA-32B4-D780-884F-E40CA1F65A1C}"/>
                </a:ext>
              </a:extLst>
            </p:cNvPr>
            <p:cNvSpPr txBox="1"/>
            <p:nvPr/>
          </p:nvSpPr>
          <p:spPr>
            <a:xfrm>
              <a:off x="5214782" y="2709508"/>
              <a:ext cx="1133931" cy="1096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400" u="sng" dirty="0"/>
                <a:t>Maintenance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400" dirty="0">
                  <a:solidFill>
                    <a:srgbClr val="CC9900"/>
                  </a:solidFill>
                </a:rPr>
                <a:t>- Proactive tool, i.e. input for tree trimming (dips)</a:t>
              </a:r>
            </a:p>
          </p:txBody>
        </p:sp>
      </p:grpSp>
      <p:grpSp>
        <p:nvGrpSpPr>
          <p:cNvPr id="27" name="Group 10">
            <a:extLst>
              <a:ext uri="{FF2B5EF4-FFF2-40B4-BE49-F238E27FC236}">
                <a16:creationId xmlns:a16="http://schemas.microsoft.com/office/drawing/2014/main" id="{B0FA6A46-D68C-B1CA-BCC0-87C217558D00}"/>
              </a:ext>
            </a:extLst>
          </p:cNvPr>
          <p:cNvGrpSpPr>
            <a:grpSpLocks/>
          </p:cNvGrpSpPr>
          <p:nvPr/>
        </p:nvGrpSpPr>
        <p:grpSpPr bwMode="auto">
          <a:xfrm>
            <a:off x="4479925" y="4506913"/>
            <a:ext cx="528638" cy="381000"/>
            <a:chOff x="3892746" y="3475269"/>
            <a:chExt cx="529008" cy="381773"/>
          </a:xfrm>
        </p:grpSpPr>
        <p:sp>
          <p:nvSpPr>
            <p:cNvPr id="28" name="Right Arrow 32">
              <a:extLst>
                <a:ext uri="{FF2B5EF4-FFF2-40B4-BE49-F238E27FC236}">
                  <a16:creationId xmlns:a16="http://schemas.microsoft.com/office/drawing/2014/main" id="{9EA1735B-9202-EB3E-9134-A89F29A2270B}"/>
                </a:ext>
              </a:extLst>
            </p:cNvPr>
            <p:cNvSpPr/>
            <p:nvPr/>
          </p:nvSpPr>
          <p:spPr>
            <a:xfrm rot="3857143">
              <a:off x="3966364" y="3401652"/>
              <a:ext cx="381773" cy="52900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ight Arrow 18">
              <a:extLst>
                <a:ext uri="{FF2B5EF4-FFF2-40B4-BE49-F238E27FC236}">
                  <a16:creationId xmlns:a16="http://schemas.microsoft.com/office/drawing/2014/main" id="{1BB9CD5F-0DD4-5BA4-6036-02FABE248A39}"/>
                </a:ext>
              </a:extLst>
            </p:cNvPr>
            <p:cNvSpPr txBox="1"/>
            <p:nvPr/>
          </p:nvSpPr>
          <p:spPr>
            <a:xfrm rot="3857143">
              <a:off x="3999006" y="3456391"/>
              <a:ext cx="267241" cy="3177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2400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A4E923EC-FE13-E316-2FE9-2767BFA8DBAA}"/>
              </a:ext>
            </a:extLst>
          </p:cNvPr>
          <p:cNvGrpSpPr>
            <a:grpSpLocks/>
          </p:cNvGrpSpPr>
          <p:nvPr/>
        </p:nvGrpSpPr>
        <p:grpSpPr bwMode="auto">
          <a:xfrm>
            <a:off x="4492625" y="4953000"/>
            <a:ext cx="1481138" cy="1519238"/>
            <a:chOff x="3905642" y="3921813"/>
            <a:chExt cx="1481128" cy="151934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3F8180F-20A1-13B6-C734-BB5402BE1D48}"/>
                </a:ext>
              </a:extLst>
            </p:cNvPr>
            <p:cNvSpPr/>
            <p:nvPr/>
          </p:nvSpPr>
          <p:spPr>
            <a:xfrm>
              <a:off x="3905642" y="3921813"/>
              <a:ext cx="1481128" cy="1519343"/>
            </a:xfrm>
            <a:prstGeom prst="ellipse">
              <a:avLst/>
            </a:prstGeom>
            <a:solidFill>
              <a:srgbClr val="00602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20">
              <a:extLst>
                <a:ext uri="{FF2B5EF4-FFF2-40B4-BE49-F238E27FC236}">
                  <a16:creationId xmlns:a16="http://schemas.microsoft.com/office/drawing/2014/main" id="{2D7213EE-AB38-72D1-CB92-B4946BA10282}"/>
                </a:ext>
              </a:extLst>
            </p:cNvPr>
            <p:cNvSpPr txBox="1"/>
            <p:nvPr/>
          </p:nvSpPr>
          <p:spPr>
            <a:xfrm>
              <a:off x="4123129" y="4144078"/>
              <a:ext cx="1046155" cy="1074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970" tIns="13970" rIns="13970" bIns="13970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050" b="1" u="sng" dirty="0"/>
                <a:t>SAPP</a:t>
              </a:r>
            </a:p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>
                  <a:solidFill>
                    <a:srgbClr val="CC9900"/>
                  </a:solidFill>
                </a:rPr>
                <a:t>- Monthly PQ reports on inter-connecters.</a:t>
              </a:r>
            </a:p>
          </p:txBody>
        </p:sp>
      </p:grpSp>
      <p:grpSp>
        <p:nvGrpSpPr>
          <p:cNvPr id="33" name="Group 12">
            <a:extLst>
              <a:ext uri="{FF2B5EF4-FFF2-40B4-BE49-F238E27FC236}">
                <a16:creationId xmlns:a16="http://schemas.microsoft.com/office/drawing/2014/main" id="{FB7F4996-7265-A75C-C2CE-EA5C46C76B5A}"/>
              </a:ext>
            </a:extLst>
          </p:cNvPr>
          <p:cNvGrpSpPr>
            <a:grpSpLocks/>
          </p:cNvGrpSpPr>
          <p:nvPr/>
        </p:nvGrpSpPr>
        <p:grpSpPr bwMode="auto">
          <a:xfrm>
            <a:off x="3636963" y="4506913"/>
            <a:ext cx="528637" cy="382587"/>
            <a:chOff x="3048952" y="3475628"/>
            <a:chExt cx="529008" cy="382878"/>
          </a:xfrm>
        </p:grpSpPr>
        <p:sp>
          <p:nvSpPr>
            <p:cNvPr id="34" name="Right Arrow 28">
              <a:extLst>
                <a:ext uri="{FF2B5EF4-FFF2-40B4-BE49-F238E27FC236}">
                  <a16:creationId xmlns:a16="http://schemas.microsoft.com/office/drawing/2014/main" id="{BB632FC0-04B5-DF31-AACF-B5A951306EA8}"/>
                </a:ext>
              </a:extLst>
            </p:cNvPr>
            <p:cNvSpPr/>
            <p:nvPr/>
          </p:nvSpPr>
          <p:spPr>
            <a:xfrm rot="6942857">
              <a:off x="3122017" y="3402563"/>
              <a:ext cx="382878" cy="52900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ight Arrow 22">
              <a:extLst>
                <a:ext uri="{FF2B5EF4-FFF2-40B4-BE49-F238E27FC236}">
                  <a16:creationId xmlns:a16="http://schemas.microsoft.com/office/drawing/2014/main" id="{374677E4-50D3-DE5D-09B0-DF29236BB7B8}"/>
                </a:ext>
              </a:extLst>
            </p:cNvPr>
            <p:cNvSpPr txBox="1"/>
            <p:nvPr/>
          </p:nvSpPr>
          <p:spPr>
            <a:xfrm rot="17742857">
              <a:off x="3204628" y="3456573"/>
              <a:ext cx="266903" cy="3177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2400"/>
            </a:p>
          </p:txBody>
        </p:sp>
      </p:grpSp>
      <p:grpSp>
        <p:nvGrpSpPr>
          <p:cNvPr id="36" name="Group 13">
            <a:extLst>
              <a:ext uri="{FF2B5EF4-FFF2-40B4-BE49-F238E27FC236}">
                <a16:creationId xmlns:a16="http://schemas.microsoft.com/office/drawing/2014/main" id="{4A3689EA-42A0-834A-75F4-F8468202556E}"/>
              </a:ext>
            </a:extLst>
          </p:cNvPr>
          <p:cNvGrpSpPr>
            <a:grpSpLocks/>
          </p:cNvGrpSpPr>
          <p:nvPr/>
        </p:nvGrpSpPr>
        <p:grpSpPr bwMode="auto">
          <a:xfrm>
            <a:off x="2633663" y="4964113"/>
            <a:ext cx="1557337" cy="1497012"/>
            <a:chOff x="2045789" y="3933128"/>
            <a:chExt cx="1558300" cy="149671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897436A-268B-374C-4C63-622B69A0CF66}"/>
                </a:ext>
              </a:extLst>
            </p:cNvPr>
            <p:cNvSpPr/>
            <p:nvPr/>
          </p:nvSpPr>
          <p:spPr>
            <a:xfrm>
              <a:off x="2045789" y="3933128"/>
              <a:ext cx="1558300" cy="1496714"/>
            </a:xfrm>
            <a:prstGeom prst="ellipse">
              <a:avLst/>
            </a:prstGeom>
            <a:solidFill>
              <a:srgbClr val="00602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Oval 24">
              <a:extLst>
                <a:ext uri="{FF2B5EF4-FFF2-40B4-BE49-F238E27FC236}">
                  <a16:creationId xmlns:a16="http://schemas.microsoft.com/office/drawing/2014/main" id="{D16B196A-C73C-A241-5161-771800E3595C}"/>
                </a:ext>
              </a:extLst>
            </p:cNvPr>
            <p:cNvSpPr txBox="1"/>
            <p:nvPr/>
          </p:nvSpPr>
          <p:spPr>
            <a:xfrm>
              <a:off x="2274530" y="4152159"/>
              <a:ext cx="1100817" cy="10586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b="1" u="sng" dirty="0"/>
                <a:t>Electricity Control Board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400" dirty="0">
                  <a:solidFill>
                    <a:srgbClr val="CC9900"/>
                  </a:solidFill>
                </a:rPr>
                <a:t>-</a:t>
              </a:r>
              <a:r>
                <a:rPr lang="en-GB" sz="1400" dirty="0"/>
                <a:t> </a:t>
              </a:r>
              <a:r>
                <a:rPr lang="en-GB" sz="1200" dirty="0">
                  <a:solidFill>
                    <a:srgbClr val="CC9900"/>
                  </a:solidFill>
                </a:rPr>
                <a:t>Annual PQ reports &amp; adhoc</a:t>
              </a:r>
            </a:p>
          </p:txBody>
        </p:sp>
      </p:grpSp>
      <p:grpSp>
        <p:nvGrpSpPr>
          <p:cNvPr id="39" name="Group 14">
            <a:extLst>
              <a:ext uri="{FF2B5EF4-FFF2-40B4-BE49-F238E27FC236}">
                <a16:creationId xmlns:a16="http://schemas.microsoft.com/office/drawing/2014/main" id="{C9D967C2-017A-4BFA-8F56-82E6C565586D}"/>
              </a:ext>
            </a:extLst>
          </p:cNvPr>
          <p:cNvGrpSpPr>
            <a:grpSpLocks/>
          </p:cNvGrpSpPr>
          <p:nvPr/>
        </p:nvGrpSpPr>
        <p:grpSpPr bwMode="auto">
          <a:xfrm>
            <a:off x="3205163" y="3770313"/>
            <a:ext cx="366712" cy="528637"/>
            <a:chOff x="2618328" y="2739198"/>
            <a:chExt cx="366586" cy="529008"/>
          </a:xfrm>
        </p:grpSpPr>
        <p:sp>
          <p:nvSpPr>
            <p:cNvPr id="40" name="Right Arrow 24">
              <a:extLst>
                <a:ext uri="{FF2B5EF4-FFF2-40B4-BE49-F238E27FC236}">
                  <a16:creationId xmlns:a16="http://schemas.microsoft.com/office/drawing/2014/main" id="{10EAFB4D-93E9-20B5-FE96-46AD540797F2}"/>
                </a:ext>
              </a:extLst>
            </p:cNvPr>
            <p:cNvSpPr/>
            <p:nvPr/>
          </p:nvSpPr>
          <p:spPr>
            <a:xfrm rot="10028571">
              <a:off x="2618328" y="2739198"/>
              <a:ext cx="366586" cy="52900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ight Arrow 26">
              <a:extLst>
                <a:ext uri="{FF2B5EF4-FFF2-40B4-BE49-F238E27FC236}">
                  <a16:creationId xmlns:a16="http://schemas.microsoft.com/office/drawing/2014/main" id="{3A182A8F-CFCD-F5AD-1E01-656908C6C782}"/>
                </a:ext>
              </a:extLst>
            </p:cNvPr>
            <p:cNvSpPr txBox="1"/>
            <p:nvPr/>
          </p:nvSpPr>
          <p:spPr>
            <a:xfrm rot="20828571">
              <a:off x="2726241" y="2832926"/>
              <a:ext cx="257087" cy="3177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2400"/>
            </a:p>
          </p:txBody>
        </p:sp>
      </p:grpSp>
      <p:grpSp>
        <p:nvGrpSpPr>
          <p:cNvPr id="42" name="Group 15">
            <a:extLst>
              <a:ext uri="{FF2B5EF4-FFF2-40B4-BE49-F238E27FC236}">
                <a16:creationId xmlns:a16="http://schemas.microsoft.com/office/drawing/2014/main" id="{39DEA7AE-E4E9-EDBD-419C-414B691BD2F2}"/>
              </a:ext>
            </a:extLst>
          </p:cNvPr>
          <p:cNvGrpSpPr>
            <a:grpSpLocks/>
          </p:cNvGrpSpPr>
          <p:nvPr/>
        </p:nvGrpSpPr>
        <p:grpSpPr bwMode="auto">
          <a:xfrm>
            <a:off x="1260357" y="3381376"/>
            <a:ext cx="1834798" cy="1801812"/>
            <a:chOff x="673150" y="2349738"/>
            <a:chExt cx="1866890" cy="187995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99EF905-1D6F-78D5-476A-3B2C5AE4FDF0}"/>
                </a:ext>
              </a:extLst>
            </p:cNvPr>
            <p:cNvSpPr/>
            <p:nvPr/>
          </p:nvSpPr>
          <p:spPr>
            <a:xfrm>
              <a:off x="673150" y="2349738"/>
              <a:ext cx="1866890" cy="1879958"/>
            </a:xfrm>
            <a:prstGeom prst="ellipse">
              <a:avLst/>
            </a:prstGeom>
            <a:solidFill>
              <a:srgbClr val="00602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Oval 28">
              <a:extLst>
                <a:ext uri="{FF2B5EF4-FFF2-40B4-BE49-F238E27FC236}">
                  <a16:creationId xmlns:a16="http://schemas.microsoft.com/office/drawing/2014/main" id="{7C9AC690-F74A-9867-39B2-B60ACAEC647E}"/>
                </a:ext>
              </a:extLst>
            </p:cNvPr>
            <p:cNvSpPr txBox="1"/>
            <p:nvPr/>
          </p:nvSpPr>
          <p:spPr>
            <a:xfrm>
              <a:off x="1135290" y="2699205"/>
              <a:ext cx="1108215" cy="11167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970" tIns="13970" rIns="13970" bIns="1397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100" b="1" u="sng" dirty="0"/>
                <a:t>System / Network operations</a:t>
              </a: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100" dirty="0">
                  <a:solidFill>
                    <a:srgbClr val="CC9900"/>
                  </a:solidFill>
                </a:rPr>
                <a:t>-  Sites with no Scada visibility    (i.e. Trfrs 2.5MVA and less)</a:t>
              </a: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100" dirty="0">
                  <a:solidFill>
                    <a:srgbClr val="CC9900"/>
                  </a:solidFill>
                </a:rPr>
                <a:t>- Tap-changer lock-out</a:t>
              </a:r>
            </a:p>
          </p:txBody>
        </p:sp>
      </p:grpSp>
      <p:grpSp>
        <p:nvGrpSpPr>
          <p:cNvPr id="45" name="Group 16">
            <a:extLst>
              <a:ext uri="{FF2B5EF4-FFF2-40B4-BE49-F238E27FC236}">
                <a16:creationId xmlns:a16="http://schemas.microsoft.com/office/drawing/2014/main" id="{B9A65494-A6EC-03DD-AE51-EB136F8388C5}"/>
              </a:ext>
            </a:extLst>
          </p:cNvPr>
          <p:cNvGrpSpPr>
            <a:grpSpLocks/>
          </p:cNvGrpSpPr>
          <p:nvPr/>
        </p:nvGrpSpPr>
        <p:grpSpPr bwMode="auto">
          <a:xfrm>
            <a:off x="3386138" y="2957513"/>
            <a:ext cx="369887" cy="528637"/>
            <a:chOff x="2798533" y="1926504"/>
            <a:chExt cx="370516" cy="529008"/>
          </a:xfrm>
        </p:grpSpPr>
        <p:sp>
          <p:nvSpPr>
            <p:cNvPr id="46" name="Right Arrow 20">
              <a:extLst>
                <a:ext uri="{FF2B5EF4-FFF2-40B4-BE49-F238E27FC236}">
                  <a16:creationId xmlns:a16="http://schemas.microsoft.com/office/drawing/2014/main" id="{4C19C34F-EAAA-8C0F-732A-A649AC02305D}"/>
                </a:ext>
              </a:extLst>
            </p:cNvPr>
            <p:cNvSpPr/>
            <p:nvPr/>
          </p:nvSpPr>
          <p:spPr>
            <a:xfrm rot="13114286">
              <a:off x="2798533" y="1926504"/>
              <a:ext cx="370516" cy="52900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ight Arrow 30">
              <a:extLst>
                <a:ext uri="{FF2B5EF4-FFF2-40B4-BE49-F238E27FC236}">
                  <a16:creationId xmlns:a16="http://schemas.microsoft.com/office/drawing/2014/main" id="{94C2DA94-AA07-48E2-44BA-2EC8667A590F}"/>
                </a:ext>
              </a:extLst>
            </p:cNvPr>
            <p:cNvSpPr txBox="1"/>
            <p:nvPr/>
          </p:nvSpPr>
          <p:spPr>
            <a:xfrm rot="23914286">
              <a:off x="2897125" y="2066302"/>
              <a:ext cx="259202" cy="3177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2400"/>
            </a:p>
          </p:txBody>
        </p:sp>
      </p:grpSp>
      <p:grpSp>
        <p:nvGrpSpPr>
          <p:cNvPr id="48" name="Group 17">
            <a:extLst>
              <a:ext uri="{FF2B5EF4-FFF2-40B4-BE49-F238E27FC236}">
                <a16:creationId xmlns:a16="http://schemas.microsoft.com/office/drawing/2014/main" id="{94AC6538-9DED-F4B4-BC1B-B2F2D662AF82}"/>
              </a:ext>
            </a:extLst>
          </p:cNvPr>
          <p:cNvGrpSpPr>
            <a:grpSpLocks/>
          </p:cNvGrpSpPr>
          <p:nvPr/>
        </p:nvGrpSpPr>
        <p:grpSpPr bwMode="auto">
          <a:xfrm>
            <a:off x="1903413" y="1736725"/>
            <a:ext cx="1557337" cy="1552575"/>
            <a:chOff x="1316533" y="706216"/>
            <a:chExt cx="1556269" cy="155148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0E47A15-E22D-4D83-09CC-BC554F4C8959}"/>
                </a:ext>
              </a:extLst>
            </p:cNvPr>
            <p:cNvSpPr/>
            <p:nvPr/>
          </p:nvSpPr>
          <p:spPr>
            <a:xfrm>
              <a:off x="1316533" y="706216"/>
              <a:ext cx="1556269" cy="1551480"/>
            </a:xfrm>
            <a:prstGeom prst="ellipse">
              <a:avLst/>
            </a:prstGeom>
            <a:solidFill>
              <a:srgbClr val="00602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Oval 32">
              <a:extLst>
                <a:ext uri="{FF2B5EF4-FFF2-40B4-BE49-F238E27FC236}">
                  <a16:creationId xmlns:a16="http://schemas.microsoft.com/office/drawing/2014/main" id="{F5831BC7-1C00-A59F-8B4E-EC43439CCE36}"/>
                </a:ext>
              </a:extLst>
            </p:cNvPr>
            <p:cNvSpPr txBox="1"/>
            <p:nvPr/>
          </p:nvSpPr>
          <p:spPr>
            <a:xfrm>
              <a:off x="1544976" y="933069"/>
              <a:ext cx="1099383" cy="10977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400" u="sng" dirty="0"/>
                <a:t>Protection</a:t>
              </a:r>
              <a:r>
                <a:rPr lang="en-GB" sz="1200" u="sng" dirty="0"/>
                <a:t> 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100" dirty="0">
                  <a:solidFill>
                    <a:srgbClr val="CC9900"/>
                  </a:solidFill>
                </a:rPr>
                <a:t>- Fault clearing time investigations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100" dirty="0">
                  <a:solidFill>
                    <a:srgbClr val="CC9900"/>
                  </a:solidFill>
                </a:rPr>
                <a:t>- Voltage regulations ( AVR set point revision)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026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62CD82-9C03-196D-AFFF-7019750E1D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2600" y="398640"/>
            <a:ext cx="7275660" cy="714375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Approach On Renewable Energy Integration</a:t>
            </a:r>
            <a:endParaRPr lang="en-GB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2D4F0-14C8-907F-1EC9-F784EFF34A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4812" y="1572448"/>
            <a:ext cx="7353448" cy="471488"/>
          </a:xfrm>
        </p:spPr>
        <p:txBody>
          <a:bodyPr/>
          <a:lstStyle/>
          <a:p>
            <a:r>
              <a:rPr lang="en-US" dirty="0"/>
              <a:t>Pre-Integration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39426-4FB0-B3CA-0993-DC1D5CAC73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F228E15-8D11-4D04-B238-7F9AAB17D6A6}" type="slidenum">
              <a:rPr lang="en-GB" smtClean="0"/>
              <a:t>7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A937F4-9C88-2AA3-FA91-7F624AECE549}"/>
              </a:ext>
            </a:extLst>
          </p:cNvPr>
          <p:cNvSpPr txBox="1"/>
          <p:nvPr/>
        </p:nvSpPr>
        <p:spPr>
          <a:xfrm>
            <a:off x="369479" y="2384981"/>
            <a:ext cx="87745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Application is made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Renewable energy plants are site and size depended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Background Harmonics (minimum 6months historical) and Frequency Sweeps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Applicant’s grid compliance report and Plant model submission to NamPower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Analysis of the plant report vs Plant simulation results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Intermittency and system response thereof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902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62CD82-9C03-196D-AFFF-7019750E1D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2600" y="398640"/>
            <a:ext cx="7275660" cy="714375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Approach On Renewable Energy Integration</a:t>
            </a:r>
            <a:endParaRPr lang="en-GB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2D4F0-14C8-907F-1EC9-F784EFF34A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9479" y="1277510"/>
            <a:ext cx="7353448" cy="471488"/>
          </a:xfrm>
        </p:spPr>
        <p:txBody>
          <a:bodyPr/>
          <a:lstStyle/>
          <a:p>
            <a:r>
              <a:rPr lang="en-US" dirty="0"/>
              <a:t>Integration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39426-4FB0-B3CA-0993-DC1D5CAC73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F228E15-8D11-4D04-B238-7F9AAB17D6A6}" type="slidenum">
              <a:rPr lang="en-GB" smtClean="0"/>
              <a:t>8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A937F4-9C88-2AA3-FA91-7F624AECE549}"/>
              </a:ext>
            </a:extLst>
          </p:cNvPr>
          <p:cNvSpPr txBox="1"/>
          <p:nvPr/>
        </p:nvSpPr>
        <p:spPr>
          <a:xfrm>
            <a:off x="369479" y="1748998"/>
            <a:ext cx="877452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Plant Energization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Verify Harmonics content on the energization day (spot check)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Compliance testing according to grid code standards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Tested for: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Voltage Control response / Reactive power control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Power Factor control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Active Power control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Protection operation/ Islanding detection test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Harmonics pollution (measure 14days) post COD.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Night support (STATCOM) testing for 10MW and above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181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419CF-4590-7BBC-6E2E-486D2EBFF23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F228E15-8D11-4D04-B238-7F9AAB17D6A6}" type="slidenum">
              <a:rPr lang="en-GB" smtClean="0"/>
              <a:t>9</a:t>
            </a:fld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9E7A5C5-5381-B925-05ED-16ABB08850EA}"/>
              </a:ext>
            </a:extLst>
          </p:cNvPr>
          <p:cNvSpPr txBox="1">
            <a:spLocks/>
          </p:cNvSpPr>
          <p:nvPr/>
        </p:nvSpPr>
        <p:spPr bwMode="auto">
          <a:xfrm>
            <a:off x="176213" y="1066800"/>
            <a:ext cx="8889129" cy="5029200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B5933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ZA" altLang="en-US" sz="2600" b="1" dirty="0">
                <a:solidFill>
                  <a:srgbClr val="007853"/>
                </a:solidFill>
              </a:rPr>
              <a:t>POWER QUALITY STANDARDS</a:t>
            </a:r>
          </a:p>
          <a:p>
            <a:pPr algn="ctr">
              <a:defRPr/>
            </a:pPr>
            <a:endParaRPr lang="en-ZA" altLang="en-US" sz="28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ZA" altLang="en-US" sz="1800" dirty="0">
                <a:solidFill>
                  <a:schemeClr val="tx1"/>
                </a:solidFill>
              </a:rPr>
              <a:t>IEEE 1159 – recommended practices for monitoring PQ and controlling harmonic in power systems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ZA" altLang="en-US" sz="1800" dirty="0">
                <a:solidFill>
                  <a:schemeClr val="tx1"/>
                </a:solidFill>
              </a:rPr>
              <a:t>IEC 61000-4-30 – power quality measurement methods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ZA" altLang="en-US" sz="1800" dirty="0">
                <a:solidFill>
                  <a:schemeClr val="tx1"/>
                </a:solidFill>
              </a:rPr>
              <a:t>IEC 61000 -2-2 to 12 for compatibility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ZA" altLang="en-US" sz="1800" dirty="0">
                <a:solidFill>
                  <a:schemeClr val="tx1"/>
                </a:solidFill>
              </a:rPr>
              <a:t>NRS048- series </a:t>
            </a:r>
          </a:p>
          <a:p>
            <a:pPr>
              <a:defRPr/>
            </a:pPr>
            <a:endParaRPr lang="en-ZA" altLang="en-US" dirty="0"/>
          </a:p>
          <a:p>
            <a:pPr>
              <a:defRPr/>
            </a:pPr>
            <a:endParaRPr lang="en-ZA" altLang="en-US" dirty="0"/>
          </a:p>
          <a:p>
            <a:pPr>
              <a:defRPr/>
            </a:pPr>
            <a:endParaRPr lang="en-ZA" altLang="en-US" dirty="0"/>
          </a:p>
          <a:p>
            <a:pPr>
              <a:defRPr/>
            </a:pPr>
            <a:endParaRPr lang="en-ZA" altLang="en-US" dirty="0"/>
          </a:p>
          <a:p>
            <a:pPr>
              <a:defRPr/>
            </a:pPr>
            <a:endParaRPr lang="en-ZA" altLang="en-US" dirty="0"/>
          </a:p>
          <a:p>
            <a:pPr>
              <a:defRPr/>
            </a:pPr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2823049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3A97E801371C489F2BC000A83F4E8B" ma:contentTypeVersion="6" ma:contentTypeDescription="Create a new document." ma:contentTypeScope="" ma:versionID="7e724d195ce3c0273919a7e92f70e5ac">
  <xsd:schema xmlns:xsd="http://www.w3.org/2001/XMLSchema" xmlns:xs="http://www.w3.org/2001/XMLSchema" xmlns:p="http://schemas.microsoft.com/office/2006/metadata/properties" xmlns:ns2="1625b1ea-5eeb-4ff9-bcb7-7ebe144884ee" xmlns:ns3="f07dd003-78b5-401d-b68a-c3bc59ad39b7" targetNamespace="http://schemas.microsoft.com/office/2006/metadata/properties" ma:root="true" ma:fieldsID="4837eb414a95e3cac4cf746d12644861" ns2:_="" ns3:_="">
    <xsd:import namespace="1625b1ea-5eeb-4ff9-bcb7-7ebe144884ee"/>
    <xsd:import namespace="f07dd003-78b5-401d-b68a-c3bc59ad39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25b1ea-5eeb-4ff9-bcb7-7ebe144884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7dd003-78b5-401d-b68a-c3bc59ad39b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19F39E-0C80-429D-BB1A-569C078049F4}">
  <ds:schemaRefs>
    <ds:schemaRef ds:uri="1625b1ea-5eeb-4ff9-bcb7-7ebe144884ee"/>
    <ds:schemaRef ds:uri="f07dd003-78b5-401d-b68a-c3bc59ad39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4FAF76D-9194-4BF5-8288-12819DB06A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729</Words>
  <Application>Microsoft Office PowerPoint</Application>
  <PresentationFormat>On-screen Show (4:3)</PresentationFormat>
  <Paragraphs>148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Helena</dc:creator>
  <cp:lastModifiedBy>Ndapona, Izaias</cp:lastModifiedBy>
  <cp:revision>13</cp:revision>
  <dcterms:created xsi:type="dcterms:W3CDTF">2018-04-24T09:40:54Z</dcterms:created>
  <dcterms:modified xsi:type="dcterms:W3CDTF">2022-12-14T10:10:10Z</dcterms:modified>
</cp:coreProperties>
</file>