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72" r:id="rId6"/>
    <p:sldId id="271" r:id="rId7"/>
    <p:sldId id="270" r:id="rId8"/>
    <p:sldId id="269" r:id="rId9"/>
    <p:sldId id="268" r:id="rId10"/>
    <p:sldId id="273" r:id="rId11"/>
    <p:sldId id="267" r:id="rId12"/>
    <p:sldId id="264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8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358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051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184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717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169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8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37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906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778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04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4F70-8476-43B6-9199-300477C7B8CA}" type="datetimeFigureOut">
              <a:rPr lang="pt-PT" smtClean="0"/>
              <a:t>14-12-2022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231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7.emf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package" Target="../embeddings/Planilha_do_Microsoft_Excel2.xls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package" Target="../embeddings/Planilha_do_Microsoft_Excel3.xlsx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9.emf"/><Relationship Id="rId3" Type="http://schemas.openxmlformats.org/officeDocument/2006/relationships/image" Target="../media/image14.png"/><Relationship Id="rId21" Type="http://schemas.openxmlformats.org/officeDocument/2006/relationships/package" Target="../embeddings/Planilha_do_Microsoft_Excel6.xlsx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package" Target="../embeddings/Planilha_do_Microsoft_Excel4.xls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package" Target="../embeddings/Planilha_do_Microsoft_Excel5.xlsx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22.emf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package" Target="../embeddings/Planilha_do_Microsoft_Excel7.xls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23.emf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package" Target="../embeddings/Planilha_do_Microsoft_Excel8.xls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24.emf"/><Relationship Id="rId3" Type="http://schemas.openxmlformats.org/officeDocument/2006/relationships/image" Target="../media/image14.png"/><Relationship Id="rId21" Type="http://schemas.openxmlformats.org/officeDocument/2006/relationships/package" Target="../embeddings/Planilha_do_Microsoft_Excel11.xlsx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package" Target="../embeddings/Planilha_do_Microsoft_Excel9.xls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package" Target="../embeddings/Planilha_do_Microsoft_Excel10.xlsx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993653"/>
            <a:ext cx="12192000" cy="174399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95" y="993653"/>
            <a:ext cx="3742007" cy="174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4" y="185037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97255" y="399378"/>
            <a:ext cx="341664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1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sz="1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Instituto Regulador dos Serviços de Electricidade e de Água</a:t>
            </a:r>
            <a:endParaRPr lang="pt-PT" sz="14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95753" y="2925981"/>
            <a:ext cx="101850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accent2"/>
                </a:solidFill>
              </a:rPr>
              <a:t>Conferência Anual da RERA/RERA Annual Conference</a:t>
            </a:r>
          </a:p>
          <a:p>
            <a:pPr algn="ctr"/>
            <a:r>
              <a:rPr lang="pt-PT" sz="2800" b="1" dirty="0">
                <a:solidFill>
                  <a:srgbClr val="00B0F0"/>
                </a:solidFill>
              </a:rPr>
              <a:t>Transição para Energias Limpas e Renováveis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(Transition to Clean and Renewable Energy)</a:t>
            </a:r>
            <a:endParaRPr lang="pt-PT" sz="2800" b="1" dirty="0" smtClean="0">
              <a:solidFill>
                <a:srgbClr val="00B0F0"/>
              </a:solidFill>
            </a:endParaRPr>
          </a:p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Palmeiras Suites Hotel, 14 – 15 December 2022, Luanda - Angola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0" y="5988478"/>
            <a:ext cx="12192000" cy="2813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460375" y="4734794"/>
            <a:ext cx="1154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Sessão/Session n.º 2</a:t>
            </a:r>
          </a:p>
          <a:p>
            <a:pPr algn="ctr"/>
            <a:r>
              <a:rPr lang="pt-PT" sz="2000" b="1" dirty="0"/>
              <a:t>D</a:t>
            </a:r>
            <a:r>
              <a:rPr lang="pt-PT" sz="2000" b="1" dirty="0" smtClean="0"/>
              <a:t>esenvolvimento das Energias Renováveis</a:t>
            </a:r>
          </a:p>
          <a:p>
            <a:pPr algn="ctr"/>
            <a:r>
              <a:rPr lang="en-GB" sz="2000" b="1" dirty="0" smtClean="0">
                <a:solidFill>
                  <a:srgbClr val="00B0F0"/>
                </a:solidFill>
              </a:rPr>
              <a:t>(Renewable </a:t>
            </a:r>
            <a:r>
              <a:rPr lang="en-GB" sz="2000" b="1" dirty="0">
                <a:solidFill>
                  <a:srgbClr val="00B0F0"/>
                </a:solidFill>
              </a:rPr>
              <a:t>E</a:t>
            </a:r>
            <a:r>
              <a:rPr lang="en-GB" sz="2000" b="1" dirty="0" smtClean="0">
                <a:solidFill>
                  <a:srgbClr val="00B0F0"/>
                </a:solidFill>
              </a:rPr>
              <a:t>nergy </a:t>
            </a:r>
            <a:r>
              <a:rPr lang="en-GB" sz="2000" b="1" dirty="0">
                <a:solidFill>
                  <a:srgbClr val="00B0F0"/>
                </a:solidFill>
              </a:rPr>
              <a:t>D</a:t>
            </a:r>
            <a:r>
              <a:rPr lang="en-GB" sz="2000" b="1" dirty="0" smtClean="0">
                <a:solidFill>
                  <a:srgbClr val="00B0F0"/>
                </a:solidFill>
              </a:rPr>
              <a:t>evelopment)</a:t>
            </a:r>
            <a:endParaRPr lang="pt-PT" sz="20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140054"/>
            <a:ext cx="1562100" cy="535816"/>
          </a:xfrm>
          <a:prstGeom prst="rect">
            <a:avLst/>
          </a:prstGeom>
          <a:noFill/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3820" y="3711330"/>
            <a:ext cx="5655320" cy="2062292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92907" y="3711330"/>
            <a:ext cx="5306529" cy="205727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92906" y="991557"/>
            <a:ext cx="5306530" cy="2518858"/>
          </a:xfrm>
          <a:prstGeom prst="rect">
            <a:avLst/>
          </a:prstGeom>
        </p:spPr>
      </p:pic>
      <p:pic>
        <p:nvPicPr>
          <p:cNvPr id="40" name="IMG-2700.jpg" descr="IMG-2700.jpg"/>
          <p:cNvPicPr>
            <a:picLocks noChangeAspect="1"/>
          </p:cNvPicPr>
          <p:nvPr/>
        </p:nvPicPr>
        <p:blipFill>
          <a:blip r:embed="rId19">
            <a:extLst/>
          </a:blip>
          <a:srcRect r="39083"/>
          <a:stretch>
            <a:fillRect/>
          </a:stretch>
        </p:blipFill>
        <p:spPr>
          <a:xfrm>
            <a:off x="479982" y="1015446"/>
            <a:ext cx="5655320" cy="2476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73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140054"/>
            <a:ext cx="1562100" cy="535816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684370" y="932091"/>
            <a:ext cx="10515600" cy="6151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en-GB" sz="3600" b="1" dirty="0"/>
          </a:p>
        </p:txBody>
      </p:sp>
      <p:sp>
        <p:nvSpPr>
          <p:cNvPr id="38" name="Marcador de Posição de Conteúdo 2"/>
          <p:cNvSpPr txBox="1">
            <a:spLocks/>
          </p:cNvSpPr>
          <p:nvPr/>
        </p:nvSpPr>
        <p:spPr>
          <a:xfrm>
            <a:off x="813253" y="1869239"/>
            <a:ext cx="10515600" cy="3531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Angola continua a apostar na diversificação da Matriz Energética Nacional com energia limpa, almejando chegar a 2027 com 72% de energia renovável;</a:t>
            </a:r>
          </a:p>
          <a:p>
            <a:pPr algn="just"/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Investimentos na energia solar ON GRID (na rede) e Off Grid (fora da rede) permitirão aumentar o acesso de 43% para 60% até 2027, sendo que cerca de 3 milhões de pessoas nas Zonas Rurais serão beneficiadas;</a:t>
            </a:r>
          </a:p>
          <a:p>
            <a:pPr algn="just"/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Estes investimentos irão garantir o desenvolvimento multifacetado das comunidades através da criação de condições para criação de emprego e redução da pobreza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2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sp>
        <p:nvSpPr>
          <p:cNvPr id="18" name="Rectangle 2051">
            <a:extLst>
              <a:ext uri="{FF2B5EF4-FFF2-40B4-BE49-F238E27FC236}">
                <a16:creationId xmlns="" xmlns:a16="http://schemas.microsoft.com/office/drawing/2014/main" id="{D8374B27-14A0-7D47-84AB-5965A2C5D517}"/>
              </a:ext>
            </a:extLst>
          </p:cNvPr>
          <p:cNvSpPr txBox="1">
            <a:spLocks noChangeArrowheads="1"/>
          </p:cNvSpPr>
          <p:nvPr/>
        </p:nvSpPr>
        <p:spPr>
          <a:xfrm>
            <a:off x="1777604" y="2012678"/>
            <a:ext cx="8964612" cy="230896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2075" tIns="46038" rIns="92075" bIns="46038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4572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9144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13716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18288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Thank You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Obrigado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Merci Beaucoup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Asante Sana</a:t>
            </a:r>
            <a:endParaRPr lang="en-US" sz="2400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140054"/>
            <a:ext cx="1562100" cy="535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8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60373" y="1368334"/>
            <a:ext cx="188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Foto/Picture </a:t>
            </a:r>
            <a:endParaRPr lang="pt-PT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385731" y="989986"/>
            <a:ext cx="229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Biografia/Biography </a:t>
            </a:r>
            <a:endParaRPr lang="pt-PT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193365" y="1723826"/>
            <a:ext cx="782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Nome/Name: Euclides de Brito</a:t>
            </a:r>
            <a:endParaRPr lang="pt-PT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3193365" y="2329698"/>
            <a:ext cx="835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Empresa/company: PRODEL</a:t>
            </a:r>
            <a:endParaRPr lang="pt-PT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193365" y="3085006"/>
            <a:ext cx="835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Posição/Position: Administrador Executivo – Térmica e Renoáveis </a:t>
            </a:r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193365" y="3808901"/>
            <a:ext cx="8124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Trajectória Profissional/Career Path: Administrador Produção Térmica da PRODEL, Administrador Produção da Empresa Nacional de Electricidade (ENE), Director Adjunto do GAMEK e Director do Planeamento </a:t>
            </a:r>
            <a:r>
              <a:rPr lang="pt-PT" dirty="0" smtClean="0"/>
              <a:t>Estratégico, Técnico Sénior da Comissão Regional da SADC  </a:t>
            </a:r>
            <a:endParaRPr lang="pt-PT" dirty="0"/>
          </a:p>
        </p:txBody>
      </p:sp>
      <p:pic>
        <p:nvPicPr>
          <p:cNvPr id="2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47" name="Imagem 46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140054"/>
            <a:ext cx="1562100" cy="535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4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993653"/>
            <a:ext cx="12192000" cy="156666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95" y="993653"/>
            <a:ext cx="3742007" cy="15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4" y="185037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97255" y="399378"/>
            <a:ext cx="341664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1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sz="1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Instituto Regulador dos Serviços de Electricidade e de Água</a:t>
            </a:r>
            <a:endParaRPr lang="pt-PT" sz="14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61917" y="2657518"/>
            <a:ext cx="101850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accent2"/>
                </a:solidFill>
              </a:rPr>
              <a:t>Conferência Anual da RERA/RERA Annual Conference</a:t>
            </a:r>
          </a:p>
          <a:p>
            <a:pPr algn="ctr"/>
            <a:r>
              <a:rPr lang="pt-PT" sz="2800" b="1" dirty="0">
                <a:solidFill>
                  <a:srgbClr val="00B0F0"/>
                </a:solidFill>
              </a:rPr>
              <a:t>Transição para Energias Limpas e </a:t>
            </a:r>
            <a:r>
              <a:rPr lang="pt-PT" sz="2800" b="1" dirty="0" smtClean="0">
                <a:solidFill>
                  <a:srgbClr val="00B0F0"/>
                </a:solidFill>
              </a:rPr>
              <a:t>Renováveis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(Transition to Clean and Renewable Energy)</a:t>
            </a:r>
            <a:endParaRPr lang="pt-PT" sz="2800" b="1" dirty="0" smtClean="0">
              <a:solidFill>
                <a:srgbClr val="00B0F0"/>
              </a:solidFill>
            </a:endParaRPr>
          </a:p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Palmeiras Suites Hotel, 14 – 15 December 2022, Luanda - Angola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0" y="5988478"/>
            <a:ext cx="12192000" cy="2813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21204" y="4674566"/>
            <a:ext cx="1184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Energias Renováveis - Contribuição no Mix do Sistema Eléctrico Público</a:t>
            </a:r>
            <a:endParaRPr lang="pt-PT" sz="2000" dirty="0"/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(</a:t>
            </a:r>
            <a:r>
              <a:rPr lang="en-US" sz="2000" b="1" dirty="0">
                <a:solidFill>
                  <a:srgbClr val="00B0F0"/>
                </a:solidFill>
              </a:rPr>
              <a:t>Renewable Energies - Contribution to the Mix of the Public Electricity System </a:t>
            </a:r>
            <a:r>
              <a:rPr lang="en-US" sz="2000" b="1" dirty="0" smtClean="0">
                <a:solidFill>
                  <a:srgbClr val="00B0F0"/>
                </a:solidFill>
              </a:rPr>
              <a:t>)</a:t>
            </a:r>
            <a:endParaRPr lang="pt-PT" sz="2000" b="1" dirty="0">
              <a:solidFill>
                <a:srgbClr val="00B0F0"/>
              </a:solidFill>
            </a:endParaRPr>
          </a:p>
        </p:txBody>
      </p:sp>
      <p:pic>
        <p:nvPicPr>
          <p:cNvPr id="20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98347" y="5464919"/>
            <a:ext cx="931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Eng.º </a:t>
            </a:r>
            <a:r>
              <a:rPr lang="en-US" i="1" dirty="0" err="1"/>
              <a:t>Euclides</a:t>
            </a:r>
            <a:r>
              <a:rPr lang="en-US" i="1" dirty="0"/>
              <a:t> </a:t>
            </a:r>
            <a:r>
              <a:rPr lang="en-US" i="1" dirty="0" err="1"/>
              <a:t>Morais</a:t>
            </a:r>
            <a:r>
              <a:rPr lang="en-US" i="1" dirty="0"/>
              <a:t> de BRITO, Executive Manager, PRODEL, </a:t>
            </a:r>
            <a:r>
              <a:rPr lang="en-US" i="1" dirty="0" smtClean="0"/>
              <a:t>Angola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42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140054"/>
            <a:ext cx="1562100" cy="535816"/>
          </a:xfrm>
          <a:prstGeom prst="rect">
            <a:avLst/>
          </a:prstGeom>
          <a:noFill/>
        </p:spPr>
      </p:pic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2801"/>
              </p:ext>
            </p:extLst>
          </p:nvPr>
        </p:nvGraphicFramePr>
        <p:xfrm>
          <a:off x="460375" y="1056942"/>
          <a:ext cx="11401067" cy="4602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Folha de Cálculo" r:id="rId17" imgW="11639520" imgH="4634545" progId="Excel.Sheet.12">
                  <p:embed/>
                </p:oleObj>
              </mc:Choice>
              <mc:Fallback>
                <p:oleObj name="Folha de Cálculo" r:id="rId17" imgW="11639520" imgH="46345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0375" y="1056942"/>
                        <a:ext cx="11401067" cy="4602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9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140054"/>
            <a:ext cx="1562100" cy="535816"/>
          </a:xfrm>
          <a:prstGeom prst="rect">
            <a:avLst/>
          </a:prstGeom>
          <a:noFill/>
        </p:spPr>
      </p:pic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04626"/>
              </p:ext>
            </p:extLst>
          </p:nvPr>
        </p:nvGraphicFramePr>
        <p:xfrm>
          <a:off x="474393" y="1107720"/>
          <a:ext cx="11421050" cy="2562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Folha de Cálculo" r:id="rId17" imgW="11639520" imgH="2940787" progId="Excel.Sheet.12">
                  <p:embed/>
                </p:oleObj>
              </mc:Choice>
              <mc:Fallback>
                <p:oleObj name="Folha de Cálculo" r:id="rId17" imgW="11639520" imgH="29407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4393" y="1107720"/>
                        <a:ext cx="11421050" cy="2562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873592"/>
              </p:ext>
            </p:extLst>
          </p:nvPr>
        </p:nvGraphicFramePr>
        <p:xfrm>
          <a:off x="1698222" y="3853038"/>
          <a:ext cx="8820150" cy="199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Folha de Cálculo" r:id="rId19" imgW="8820000" imgH="2778929" progId="Excel.Sheet.12">
                  <p:embed/>
                </p:oleObj>
              </mc:Choice>
              <mc:Fallback>
                <p:oleObj name="Folha de Cálculo" r:id="rId19" imgW="8820000" imgH="27789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98222" y="3853038"/>
                        <a:ext cx="8820150" cy="199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7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140054"/>
            <a:ext cx="1562100" cy="535816"/>
          </a:xfrm>
          <a:prstGeom prst="rect">
            <a:avLst/>
          </a:prstGeom>
          <a:noFill/>
        </p:spPr>
      </p:pic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33148"/>
              </p:ext>
            </p:extLst>
          </p:nvPr>
        </p:nvGraphicFramePr>
        <p:xfrm>
          <a:off x="602847" y="932092"/>
          <a:ext cx="11010900" cy="244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Folha de Cálculo" r:id="rId17" imgW="11010960" imgH="2578944" progId="Excel.Sheet.12">
                  <p:embed/>
                </p:oleObj>
              </mc:Choice>
              <mc:Fallback>
                <p:oleObj name="Folha de Cálculo" r:id="rId17" imgW="11010960" imgH="25789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2847" y="932092"/>
                        <a:ext cx="11010900" cy="2442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07439"/>
              </p:ext>
            </p:extLst>
          </p:nvPr>
        </p:nvGraphicFramePr>
        <p:xfrm>
          <a:off x="634618" y="3467106"/>
          <a:ext cx="5743575" cy="234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Folha de Cálculo" r:id="rId19" imgW="5743440" imgH="3873451" progId="Excel.Sheet.12">
                  <p:embed/>
                </p:oleObj>
              </mc:Choice>
              <mc:Fallback>
                <p:oleObj name="Folha de Cálculo" r:id="rId19" imgW="5743440" imgH="38734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4618" y="3467106"/>
                        <a:ext cx="5743575" cy="2348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04292"/>
              </p:ext>
            </p:extLst>
          </p:nvPr>
        </p:nvGraphicFramePr>
        <p:xfrm>
          <a:off x="6812924" y="3467106"/>
          <a:ext cx="4800823" cy="234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Folha de Cálculo" r:id="rId21" imgW="4143240" imgH="4177745" progId="Excel.Sheet.12">
                  <p:embed/>
                </p:oleObj>
              </mc:Choice>
              <mc:Fallback>
                <p:oleObj name="Folha de Cálculo" r:id="rId21" imgW="4143240" imgH="41777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12924" y="3467106"/>
                        <a:ext cx="4800823" cy="2348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2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140054"/>
            <a:ext cx="1562100" cy="535816"/>
          </a:xfrm>
          <a:prstGeom prst="rect">
            <a:avLst/>
          </a:prstGeom>
          <a:noFill/>
        </p:spPr>
      </p:pic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79322"/>
              </p:ext>
            </p:extLst>
          </p:nvPr>
        </p:nvGraphicFramePr>
        <p:xfrm>
          <a:off x="460375" y="887765"/>
          <a:ext cx="11010900" cy="239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Folha de Cálculo" r:id="rId17" imgW="11010960" imgH="2578944" progId="Excel.Sheet.12">
                  <p:embed/>
                </p:oleObj>
              </mc:Choice>
              <mc:Fallback>
                <p:oleObj name="Folha de Cálculo" r:id="rId17" imgW="11010960" imgH="25789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0375" y="887765"/>
                        <a:ext cx="11010900" cy="2395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86"/>
          <p:cNvGrpSpPr>
            <a:grpSpLocks noChangeAspect="1"/>
          </p:cNvGrpSpPr>
          <p:nvPr/>
        </p:nvGrpSpPr>
        <p:grpSpPr bwMode="auto">
          <a:xfrm>
            <a:off x="460375" y="3354627"/>
            <a:ext cx="11082337" cy="2812236"/>
            <a:chOff x="175" y="1352"/>
            <a:chExt cx="6981" cy="2366"/>
          </a:xfrm>
        </p:grpSpPr>
        <p:sp>
          <p:nvSpPr>
            <p:cNvPr id="39" name="AutoShape 385"/>
            <p:cNvSpPr>
              <a:spLocks noChangeAspect="1" noChangeArrowheads="1" noTextEdit="1"/>
            </p:cNvSpPr>
            <p:nvPr/>
          </p:nvSpPr>
          <p:spPr bwMode="auto">
            <a:xfrm>
              <a:off x="175" y="1352"/>
              <a:ext cx="6935" cy="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0" name="Group 587"/>
            <p:cNvGrpSpPr>
              <a:grpSpLocks/>
            </p:cNvGrpSpPr>
            <p:nvPr/>
          </p:nvGrpSpPr>
          <p:grpSpPr bwMode="auto">
            <a:xfrm>
              <a:off x="175" y="1365"/>
              <a:ext cx="6935" cy="1998"/>
              <a:chOff x="175" y="1365"/>
              <a:chExt cx="6935" cy="1998"/>
            </a:xfrm>
          </p:grpSpPr>
          <p:sp>
            <p:nvSpPr>
              <p:cNvPr id="151" name="Rectangle 387"/>
              <p:cNvSpPr>
                <a:spLocks noChangeArrowheads="1"/>
              </p:cNvSpPr>
              <p:nvPr/>
            </p:nvSpPr>
            <p:spPr bwMode="auto">
              <a:xfrm>
                <a:off x="175" y="1544"/>
                <a:ext cx="624" cy="282"/>
              </a:xfrm>
              <a:prstGeom prst="rect">
                <a:avLst/>
              </a:prstGeom>
              <a:solidFill>
                <a:srgbClr val="264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Rectangle 388"/>
              <p:cNvSpPr>
                <a:spLocks noChangeArrowheads="1"/>
              </p:cNvSpPr>
              <p:nvPr/>
            </p:nvSpPr>
            <p:spPr bwMode="auto">
              <a:xfrm>
                <a:off x="793" y="1544"/>
                <a:ext cx="534" cy="282"/>
              </a:xfrm>
              <a:prstGeom prst="rect">
                <a:avLst/>
              </a:prstGeom>
              <a:solidFill>
                <a:srgbClr val="264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389"/>
              <p:cNvSpPr>
                <a:spLocks noChangeArrowheads="1"/>
              </p:cNvSpPr>
              <p:nvPr/>
            </p:nvSpPr>
            <p:spPr bwMode="auto">
              <a:xfrm>
                <a:off x="1321" y="1544"/>
                <a:ext cx="750" cy="282"/>
              </a:xfrm>
              <a:prstGeom prst="rect">
                <a:avLst/>
              </a:prstGeom>
              <a:solidFill>
                <a:srgbClr val="264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Rectangle 390"/>
              <p:cNvSpPr>
                <a:spLocks noChangeArrowheads="1"/>
              </p:cNvSpPr>
              <p:nvPr/>
            </p:nvSpPr>
            <p:spPr bwMode="auto">
              <a:xfrm>
                <a:off x="2065" y="1544"/>
                <a:ext cx="720" cy="282"/>
              </a:xfrm>
              <a:prstGeom prst="rect">
                <a:avLst/>
              </a:prstGeom>
              <a:solidFill>
                <a:srgbClr val="264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391"/>
              <p:cNvSpPr>
                <a:spLocks noChangeArrowheads="1"/>
              </p:cNvSpPr>
              <p:nvPr/>
            </p:nvSpPr>
            <p:spPr bwMode="auto">
              <a:xfrm>
                <a:off x="2779" y="1544"/>
                <a:ext cx="720" cy="282"/>
              </a:xfrm>
              <a:prstGeom prst="rect">
                <a:avLst/>
              </a:prstGeom>
              <a:solidFill>
                <a:srgbClr val="264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Rectangle 392"/>
              <p:cNvSpPr>
                <a:spLocks noChangeArrowheads="1"/>
              </p:cNvSpPr>
              <p:nvPr/>
            </p:nvSpPr>
            <p:spPr bwMode="auto">
              <a:xfrm>
                <a:off x="3493" y="1544"/>
                <a:ext cx="749" cy="282"/>
              </a:xfrm>
              <a:prstGeom prst="rect">
                <a:avLst/>
              </a:prstGeom>
              <a:solidFill>
                <a:srgbClr val="264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Rectangle 393"/>
              <p:cNvSpPr>
                <a:spLocks noChangeArrowheads="1"/>
              </p:cNvSpPr>
              <p:nvPr/>
            </p:nvSpPr>
            <p:spPr bwMode="auto">
              <a:xfrm>
                <a:off x="4236" y="1544"/>
                <a:ext cx="750" cy="282"/>
              </a:xfrm>
              <a:prstGeom prst="rect">
                <a:avLst/>
              </a:prstGeom>
              <a:solidFill>
                <a:srgbClr val="264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Rectangle 394"/>
              <p:cNvSpPr>
                <a:spLocks noChangeArrowheads="1"/>
              </p:cNvSpPr>
              <p:nvPr/>
            </p:nvSpPr>
            <p:spPr bwMode="auto">
              <a:xfrm>
                <a:off x="4980" y="1544"/>
                <a:ext cx="750" cy="282"/>
              </a:xfrm>
              <a:prstGeom prst="rect">
                <a:avLst/>
              </a:prstGeom>
              <a:solidFill>
                <a:srgbClr val="264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Rectangle 395"/>
              <p:cNvSpPr>
                <a:spLocks noChangeArrowheads="1"/>
              </p:cNvSpPr>
              <p:nvPr/>
            </p:nvSpPr>
            <p:spPr bwMode="auto">
              <a:xfrm>
                <a:off x="5724" y="1544"/>
                <a:ext cx="708" cy="282"/>
              </a:xfrm>
              <a:prstGeom prst="rect">
                <a:avLst/>
              </a:prstGeom>
              <a:solidFill>
                <a:srgbClr val="264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pt-PT" dirty="0" smtClean="0"/>
                  <a:t> E</a:t>
                </a:r>
                <a:endParaRPr lang="en-GB" dirty="0"/>
              </a:p>
            </p:txBody>
          </p:sp>
          <p:sp>
            <p:nvSpPr>
              <p:cNvPr id="160" name="Rectangle 396"/>
              <p:cNvSpPr>
                <a:spLocks noChangeArrowheads="1"/>
              </p:cNvSpPr>
              <p:nvPr/>
            </p:nvSpPr>
            <p:spPr bwMode="auto">
              <a:xfrm>
                <a:off x="6426" y="1544"/>
                <a:ext cx="684" cy="282"/>
              </a:xfrm>
              <a:prstGeom prst="rect">
                <a:avLst/>
              </a:prstGeom>
              <a:solidFill>
                <a:srgbClr val="264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Rectangle 397"/>
              <p:cNvSpPr>
                <a:spLocks noChangeArrowheads="1"/>
              </p:cNvSpPr>
              <p:nvPr/>
            </p:nvSpPr>
            <p:spPr bwMode="auto">
              <a:xfrm>
                <a:off x="793" y="3165"/>
                <a:ext cx="534" cy="19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Rectangle 398"/>
              <p:cNvSpPr>
                <a:spLocks noChangeArrowheads="1"/>
              </p:cNvSpPr>
              <p:nvPr/>
            </p:nvSpPr>
            <p:spPr bwMode="auto">
              <a:xfrm>
                <a:off x="1321" y="3165"/>
                <a:ext cx="750" cy="19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Rectangle 399"/>
              <p:cNvSpPr>
                <a:spLocks noChangeArrowheads="1"/>
              </p:cNvSpPr>
              <p:nvPr/>
            </p:nvSpPr>
            <p:spPr bwMode="auto">
              <a:xfrm>
                <a:off x="3493" y="3165"/>
                <a:ext cx="749" cy="19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Rectangle 400"/>
              <p:cNvSpPr>
                <a:spLocks noChangeArrowheads="1"/>
              </p:cNvSpPr>
              <p:nvPr/>
            </p:nvSpPr>
            <p:spPr bwMode="auto">
              <a:xfrm>
                <a:off x="4236" y="3165"/>
                <a:ext cx="750" cy="19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Rectangle 401"/>
              <p:cNvSpPr>
                <a:spLocks noChangeArrowheads="1"/>
              </p:cNvSpPr>
              <p:nvPr/>
            </p:nvSpPr>
            <p:spPr bwMode="auto">
              <a:xfrm>
                <a:off x="4980" y="3165"/>
                <a:ext cx="750" cy="19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Rectangle 402"/>
              <p:cNvSpPr>
                <a:spLocks noChangeArrowheads="1"/>
              </p:cNvSpPr>
              <p:nvPr/>
            </p:nvSpPr>
            <p:spPr bwMode="auto">
              <a:xfrm>
                <a:off x="6426" y="3165"/>
                <a:ext cx="684" cy="19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Rectangle 403"/>
              <p:cNvSpPr>
                <a:spLocks noChangeArrowheads="1"/>
              </p:cNvSpPr>
              <p:nvPr/>
            </p:nvSpPr>
            <p:spPr bwMode="auto">
              <a:xfrm>
                <a:off x="193" y="1365"/>
                <a:ext cx="30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Parques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404"/>
              <p:cNvSpPr>
                <a:spLocks noChangeArrowheads="1"/>
              </p:cNvSpPr>
              <p:nvPr/>
            </p:nvSpPr>
            <p:spPr bwMode="auto">
              <a:xfrm>
                <a:off x="475" y="13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405"/>
              <p:cNvSpPr>
                <a:spLocks noChangeArrowheads="1"/>
              </p:cNvSpPr>
              <p:nvPr/>
            </p:nvSpPr>
            <p:spPr bwMode="auto">
              <a:xfrm>
                <a:off x="493" y="1365"/>
                <a:ext cx="45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Fotovoltaicos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406"/>
              <p:cNvSpPr>
                <a:spLocks noChangeArrowheads="1"/>
              </p:cNvSpPr>
              <p:nvPr/>
            </p:nvSpPr>
            <p:spPr bwMode="auto">
              <a:xfrm>
                <a:off x="925" y="13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407"/>
              <p:cNvSpPr>
                <a:spLocks noChangeArrowheads="1"/>
              </p:cNvSpPr>
              <p:nvPr/>
            </p:nvSpPr>
            <p:spPr bwMode="auto">
              <a:xfrm>
                <a:off x="943" y="1365"/>
                <a:ext cx="13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em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408"/>
              <p:cNvSpPr>
                <a:spLocks noChangeArrowheads="1"/>
              </p:cNvSpPr>
              <p:nvPr/>
            </p:nvSpPr>
            <p:spPr bwMode="auto">
              <a:xfrm>
                <a:off x="1051" y="13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409"/>
              <p:cNvSpPr>
                <a:spLocks noChangeArrowheads="1"/>
              </p:cNvSpPr>
              <p:nvPr/>
            </p:nvSpPr>
            <p:spPr bwMode="auto">
              <a:xfrm>
                <a:off x="1069" y="1365"/>
                <a:ext cx="23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contru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410"/>
              <p:cNvSpPr>
                <a:spLocks noChangeArrowheads="1"/>
              </p:cNvSpPr>
              <p:nvPr/>
            </p:nvSpPr>
            <p:spPr bwMode="auto">
              <a:xfrm>
                <a:off x="1273" y="1365"/>
                <a:ext cx="10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çã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411"/>
              <p:cNvSpPr>
                <a:spLocks noChangeArrowheads="1"/>
              </p:cNvSpPr>
              <p:nvPr/>
            </p:nvSpPr>
            <p:spPr bwMode="auto">
              <a:xfrm>
                <a:off x="1351" y="1365"/>
                <a:ext cx="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412"/>
              <p:cNvSpPr>
                <a:spLocks noChangeArrowheads="1"/>
              </p:cNvSpPr>
              <p:nvPr/>
            </p:nvSpPr>
            <p:spPr bwMode="auto">
              <a:xfrm>
                <a:off x="1393" y="13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413"/>
              <p:cNvSpPr>
                <a:spLocks noChangeArrowheads="1"/>
              </p:cNvSpPr>
              <p:nvPr/>
            </p:nvSpPr>
            <p:spPr bwMode="auto">
              <a:xfrm>
                <a:off x="1411" y="13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414"/>
              <p:cNvSpPr>
                <a:spLocks noChangeArrowheads="1"/>
              </p:cNvSpPr>
              <p:nvPr/>
            </p:nvSpPr>
            <p:spPr bwMode="auto">
              <a:xfrm>
                <a:off x="1429" y="1365"/>
                <a:ext cx="27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(366,52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415"/>
              <p:cNvSpPr>
                <a:spLocks noChangeArrowheads="1"/>
              </p:cNvSpPr>
              <p:nvPr/>
            </p:nvSpPr>
            <p:spPr bwMode="auto">
              <a:xfrm>
                <a:off x="1681" y="13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416"/>
              <p:cNvSpPr>
                <a:spLocks noChangeArrowheads="1"/>
              </p:cNvSpPr>
              <p:nvPr/>
            </p:nvSpPr>
            <p:spPr bwMode="auto">
              <a:xfrm>
                <a:off x="1699" y="1365"/>
                <a:ext cx="22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latin typeface="Arial" panose="020B0604020202020204" pitchFamily="34" charset="0"/>
                  </a:rPr>
                  <a:t>MWp)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417"/>
              <p:cNvSpPr>
                <a:spLocks noChangeArrowheads="1"/>
              </p:cNvSpPr>
              <p:nvPr/>
            </p:nvSpPr>
            <p:spPr bwMode="auto">
              <a:xfrm>
                <a:off x="289" y="1597"/>
                <a:ext cx="23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Nome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418"/>
              <p:cNvSpPr>
                <a:spLocks noChangeArrowheads="1"/>
              </p:cNvSpPr>
              <p:nvPr/>
            </p:nvSpPr>
            <p:spPr bwMode="auto">
              <a:xfrm>
                <a:off x="487" y="1597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419"/>
              <p:cNvSpPr>
                <a:spLocks noChangeArrowheads="1"/>
              </p:cNvSpPr>
              <p:nvPr/>
            </p:nvSpPr>
            <p:spPr bwMode="auto">
              <a:xfrm>
                <a:off x="505" y="1597"/>
                <a:ext cx="1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do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420"/>
              <p:cNvSpPr>
                <a:spLocks noChangeArrowheads="1"/>
              </p:cNvSpPr>
              <p:nvPr/>
            </p:nvSpPr>
            <p:spPr bwMode="auto">
              <a:xfrm>
                <a:off x="589" y="1597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421"/>
              <p:cNvSpPr>
                <a:spLocks noChangeArrowheads="1"/>
              </p:cNvSpPr>
              <p:nvPr/>
            </p:nvSpPr>
            <p:spPr bwMode="auto">
              <a:xfrm>
                <a:off x="289" y="1693"/>
                <a:ext cx="3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projecto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422"/>
              <p:cNvSpPr>
                <a:spLocks noChangeArrowheads="1"/>
              </p:cNvSpPr>
              <p:nvPr/>
            </p:nvSpPr>
            <p:spPr bwMode="auto">
              <a:xfrm>
                <a:off x="907" y="1645"/>
                <a:ext cx="41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Tecnologia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423"/>
              <p:cNvSpPr>
                <a:spLocks noChangeArrowheads="1"/>
              </p:cNvSpPr>
              <p:nvPr/>
            </p:nvSpPr>
            <p:spPr bwMode="auto">
              <a:xfrm>
                <a:off x="1435" y="1645"/>
                <a:ext cx="3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Localiza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424"/>
              <p:cNvSpPr>
                <a:spLocks noChangeArrowheads="1"/>
              </p:cNvSpPr>
              <p:nvPr/>
            </p:nvSpPr>
            <p:spPr bwMode="auto">
              <a:xfrm>
                <a:off x="1717" y="1645"/>
                <a:ext cx="11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çã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425"/>
              <p:cNvSpPr>
                <a:spLocks noChangeArrowheads="1"/>
              </p:cNvSpPr>
              <p:nvPr/>
            </p:nvSpPr>
            <p:spPr bwMode="auto">
              <a:xfrm>
                <a:off x="1801" y="1645"/>
                <a:ext cx="7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426"/>
              <p:cNvSpPr>
                <a:spLocks noChangeArrowheads="1"/>
              </p:cNvSpPr>
              <p:nvPr/>
            </p:nvSpPr>
            <p:spPr bwMode="auto">
              <a:xfrm>
                <a:off x="2179" y="1597"/>
                <a:ext cx="15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Pot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427"/>
              <p:cNvSpPr>
                <a:spLocks noChangeArrowheads="1"/>
              </p:cNvSpPr>
              <p:nvPr/>
            </p:nvSpPr>
            <p:spPr bwMode="auto">
              <a:xfrm>
                <a:off x="2293" y="1597"/>
                <a:ext cx="7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ê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428"/>
              <p:cNvSpPr>
                <a:spLocks noChangeArrowheads="1"/>
              </p:cNvSpPr>
              <p:nvPr/>
            </p:nvSpPr>
            <p:spPr bwMode="auto">
              <a:xfrm>
                <a:off x="2335" y="1597"/>
                <a:ext cx="17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ncia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429"/>
              <p:cNvSpPr>
                <a:spLocks noChangeArrowheads="1"/>
              </p:cNvSpPr>
              <p:nvPr/>
            </p:nvSpPr>
            <p:spPr bwMode="auto">
              <a:xfrm>
                <a:off x="2479" y="1597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430"/>
              <p:cNvSpPr>
                <a:spLocks noChangeArrowheads="1"/>
              </p:cNvSpPr>
              <p:nvPr/>
            </p:nvSpPr>
            <p:spPr bwMode="auto">
              <a:xfrm>
                <a:off x="2179" y="1693"/>
                <a:ext cx="3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Nominal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431"/>
              <p:cNvSpPr>
                <a:spLocks noChangeArrowheads="1"/>
              </p:cNvSpPr>
              <p:nvPr/>
            </p:nvSpPr>
            <p:spPr bwMode="auto">
              <a:xfrm>
                <a:off x="2455" y="1693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432"/>
              <p:cNvSpPr>
                <a:spLocks noChangeArrowheads="1"/>
              </p:cNvSpPr>
              <p:nvPr/>
            </p:nvSpPr>
            <p:spPr bwMode="auto">
              <a:xfrm>
                <a:off x="2473" y="1693"/>
                <a:ext cx="256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(MWp)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433"/>
              <p:cNvSpPr>
                <a:spLocks noChangeArrowheads="1"/>
              </p:cNvSpPr>
              <p:nvPr/>
            </p:nvSpPr>
            <p:spPr bwMode="auto">
              <a:xfrm>
                <a:off x="2893" y="1597"/>
                <a:ext cx="15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Pot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434"/>
              <p:cNvSpPr>
                <a:spLocks noChangeArrowheads="1"/>
              </p:cNvSpPr>
              <p:nvPr/>
            </p:nvSpPr>
            <p:spPr bwMode="auto">
              <a:xfrm>
                <a:off x="3007" y="1597"/>
                <a:ext cx="7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ê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435"/>
              <p:cNvSpPr>
                <a:spLocks noChangeArrowheads="1"/>
              </p:cNvSpPr>
              <p:nvPr/>
            </p:nvSpPr>
            <p:spPr bwMode="auto">
              <a:xfrm>
                <a:off x="3049" y="1597"/>
                <a:ext cx="17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ncia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436"/>
              <p:cNvSpPr>
                <a:spLocks noChangeArrowheads="1"/>
              </p:cNvSpPr>
              <p:nvPr/>
            </p:nvSpPr>
            <p:spPr bwMode="auto">
              <a:xfrm>
                <a:off x="3193" y="1597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437"/>
              <p:cNvSpPr>
                <a:spLocks noChangeArrowheads="1"/>
              </p:cNvSpPr>
              <p:nvPr/>
            </p:nvSpPr>
            <p:spPr bwMode="auto">
              <a:xfrm>
                <a:off x="3211" y="1597"/>
                <a:ext cx="206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Total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438"/>
              <p:cNvSpPr>
                <a:spLocks noChangeArrowheads="1"/>
              </p:cNvSpPr>
              <p:nvPr/>
            </p:nvSpPr>
            <p:spPr bwMode="auto">
              <a:xfrm>
                <a:off x="3379" y="1597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439"/>
              <p:cNvSpPr>
                <a:spLocks noChangeArrowheads="1"/>
              </p:cNvSpPr>
              <p:nvPr/>
            </p:nvSpPr>
            <p:spPr bwMode="auto">
              <a:xfrm>
                <a:off x="2893" y="1693"/>
                <a:ext cx="18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(MW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440"/>
              <p:cNvSpPr>
                <a:spLocks noChangeArrowheads="1"/>
              </p:cNvSpPr>
              <p:nvPr/>
            </p:nvSpPr>
            <p:spPr bwMode="auto">
              <a:xfrm>
                <a:off x="3049" y="1693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441"/>
              <p:cNvSpPr>
                <a:spLocks noChangeArrowheads="1"/>
              </p:cNvSpPr>
              <p:nvPr/>
            </p:nvSpPr>
            <p:spPr bwMode="auto">
              <a:xfrm>
                <a:off x="3067" y="1693"/>
                <a:ext cx="13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ac)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442"/>
              <p:cNvSpPr>
                <a:spLocks noChangeArrowheads="1"/>
              </p:cNvSpPr>
              <p:nvPr/>
            </p:nvSpPr>
            <p:spPr bwMode="auto">
              <a:xfrm>
                <a:off x="3607" y="1645"/>
                <a:ext cx="19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Data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443"/>
              <p:cNvSpPr>
                <a:spLocks noChangeArrowheads="1"/>
              </p:cNvSpPr>
              <p:nvPr/>
            </p:nvSpPr>
            <p:spPr bwMode="auto">
              <a:xfrm>
                <a:off x="3763" y="1645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444"/>
              <p:cNvSpPr>
                <a:spLocks noChangeArrowheads="1"/>
              </p:cNvSpPr>
              <p:nvPr/>
            </p:nvSpPr>
            <p:spPr bwMode="auto">
              <a:xfrm>
                <a:off x="3780" y="1645"/>
                <a:ext cx="1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do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445"/>
              <p:cNvSpPr>
                <a:spLocks noChangeArrowheads="1"/>
              </p:cNvSpPr>
              <p:nvPr/>
            </p:nvSpPr>
            <p:spPr bwMode="auto">
              <a:xfrm>
                <a:off x="3864" y="1645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446"/>
              <p:cNvSpPr>
                <a:spLocks noChangeArrowheads="1"/>
              </p:cNvSpPr>
              <p:nvPr/>
            </p:nvSpPr>
            <p:spPr bwMode="auto">
              <a:xfrm>
                <a:off x="3882" y="1645"/>
                <a:ext cx="33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Contrato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447"/>
              <p:cNvSpPr>
                <a:spLocks noChangeArrowheads="1"/>
              </p:cNvSpPr>
              <p:nvPr/>
            </p:nvSpPr>
            <p:spPr bwMode="auto">
              <a:xfrm>
                <a:off x="4350" y="1597"/>
                <a:ext cx="19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Data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448"/>
              <p:cNvSpPr>
                <a:spLocks noChangeArrowheads="1"/>
              </p:cNvSpPr>
              <p:nvPr/>
            </p:nvSpPr>
            <p:spPr bwMode="auto">
              <a:xfrm>
                <a:off x="4506" y="1597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449"/>
              <p:cNvSpPr>
                <a:spLocks noChangeArrowheads="1"/>
              </p:cNvSpPr>
              <p:nvPr/>
            </p:nvSpPr>
            <p:spPr bwMode="auto">
              <a:xfrm>
                <a:off x="4524" y="1597"/>
                <a:ext cx="1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450"/>
              <p:cNvSpPr>
                <a:spLocks noChangeArrowheads="1"/>
              </p:cNvSpPr>
              <p:nvPr/>
            </p:nvSpPr>
            <p:spPr bwMode="auto">
              <a:xfrm>
                <a:off x="4608" y="1597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451"/>
              <p:cNvSpPr>
                <a:spLocks noChangeArrowheads="1"/>
              </p:cNvSpPr>
              <p:nvPr/>
            </p:nvSpPr>
            <p:spPr bwMode="auto">
              <a:xfrm>
                <a:off x="4350" y="1693"/>
                <a:ext cx="36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Consigna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452"/>
              <p:cNvSpPr>
                <a:spLocks noChangeArrowheads="1"/>
              </p:cNvSpPr>
              <p:nvPr/>
            </p:nvSpPr>
            <p:spPr bwMode="auto">
              <a:xfrm>
                <a:off x="4668" y="1693"/>
                <a:ext cx="11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çã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453"/>
              <p:cNvSpPr>
                <a:spLocks noChangeArrowheads="1"/>
              </p:cNvSpPr>
              <p:nvPr/>
            </p:nvSpPr>
            <p:spPr bwMode="auto">
              <a:xfrm>
                <a:off x="4752" y="1693"/>
                <a:ext cx="7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454"/>
              <p:cNvSpPr>
                <a:spLocks noChangeArrowheads="1"/>
              </p:cNvSpPr>
              <p:nvPr/>
            </p:nvSpPr>
            <p:spPr bwMode="auto">
              <a:xfrm>
                <a:off x="5094" y="1597"/>
                <a:ext cx="23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Prazo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455"/>
              <p:cNvSpPr>
                <a:spLocks noChangeArrowheads="1"/>
              </p:cNvSpPr>
              <p:nvPr/>
            </p:nvSpPr>
            <p:spPr bwMode="auto">
              <a:xfrm>
                <a:off x="5292" y="1597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456"/>
              <p:cNvSpPr>
                <a:spLocks noChangeArrowheads="1"/>
              </p:cNvSpPr>
              <p:nvPr/>
            </p:nvSpPr>
            <p:spPr bwMode="auto">
              <a:xfrm>
                <a:off x="5310" y="1597"/>
                <a:ext cx="1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Rectangle 457"/>
              <p:cNvSpPr>
                <a:spLocks noChangeArrowheads="1"/>
              </p:cNvSpPr>
              <p:nvPr/>
            </p:nvSpPr>
            <p:spPr bwMode="auto">
              <a:xfrm>
                <a:off x="5394" y="1597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458"/>
              <p:cNvSpPr>
                <a:spLocks noChangeArrowheads="1"/>
              </p:cNvSpPr>
              <p:nvPr/>
            </p:nvSpPr>
            <p:spPr bwMode="auto">
              <a:xfrm>
                <a:off x="5094" y="1693"/>
                <a:ext cx="326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Execuss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459"/>
              <p:cNvSpPr>
                <a:spLocks noChangeArrowheads="1"/>
              </p:cNvSpPr>
              <p:nvPr/>
            </p:nvSpPr>
            <p:spPr bwMode="auto">
              <a:xfrm>
                <a:off x="5388" y="1693"/>
                <a:ext cx="7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ã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Rectangle 460"/>
              <p:cNvSpPr>
                <a:spLocks noChangeArrowheads="1"/>
              </p:cNvSpPr>
              <p:nvPr/>
            </p:nvSpPr>
            <p:spPr bwMode="auto">
              <a:xfrm>
                <a:off x="5430" y="1693"/>
                <a:ext cx="7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Rectangle 461"/>
              <p:cNvSpPr>
                <a:spLocks noChangeArrowheads="1"/>
              </p:cNvSpPr>
              <p:nvPr/>
            </p:nvSpPr>
            <p:spPr bwMode="auto">
              <a:xfrm>
                <a:off x="5838" y="1597"/>
                <a:ext cx="21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Valor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462"/>
              <p:cNvSpPr>
                <a:spLocks noChangeArrowheads="1"/>
              </p:cNvSpPr>
              <p:nvPr/>
            </p:nvSpPr>
            <p:spPr bwMode="auto">
              <a:xfrm>
                <a:off x="6018" y="1597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463"/>
              <p:cNvSpPr>
                <a:spLocks noChangeArrowheads="1"/>
              </p:cNvSpPr>
              <p:nvPr/>
            </p:nvSpPr>
            <p:spPr bwMode="auto">
              <a:xfrm>
                <a:off x="6036" y="1597"/>
                <a:ext cx="1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do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464"/>
              <p:cNvSpPr>
                <a:spLocks noChangeArrowheads="1"/>
              </p:cNvSpPr>
              <p:nvPr/>
            </p:nvSpPr>
            <p:spPr bwMode="auto">
              <a:xfrm>
                <a:off x="6120" y="1597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Rectangle 465"/>
              <p:cNvSpPr>
                <a:spLocks noChangeArrowheads="1"/>
              </p:cNvSpPr>
              <p:nvPr/>
            </p:nvSpPr>
            <p:spPr bwMode="auto">
              <a:xfrm>
                <a:off x="5838" y="1693"/>
                <a:ext cx="52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Contrato</a:t>
                </a: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Euros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466"/>
              <p:cNvSpPr>
                <a:spLocks noChangeArrowheads="1"/>
              </p:cNvSpPr>
              <p:nvPr/>
            </p:nvSpPr>
            <p:spPr bwMode="auto">
              <a:xfrm>
                <a:off x="6540" y="1645"/>
                <a:ext cx="27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Estado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Rectangle 467"/>
              <p:cNvSpPr>
                <a:spLocks noChangeArrowheads="1"/>
              </p:cNvSpPr>
              <p:nvPr/>
            </p:nvSpPr>
            <p:spPr bwMode="auto">
              <a:xfrm>
                <a:off x="289" y="1881"/>
                <a:ext cx="17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Baia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Rectangle 468"/>
              <p:cNvSpPr>
                <a:spLocks noChangeArrowheads="1"/>
              </p:cNvSpPr>
              <p:nvPr/>
            </p:nvSpPr>
            <p:spPr bwMode="auto">
              <a:xfrm>
                <a:off x="439" y="188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469"/>
              <p:cNvSpPr>
                <a:spLocks noChangeArrowheads="1"/>
              </p:cNvSpPr>
              <p:nvPr/>
            </p:nvSpPr>
            <p:spPr bwMode="auto">
              <a:xfrm>
                <a:off x="457" y="1881"/>
                <a:ext cx="20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Farta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470"/>
              <p:cNvSpPr>
                <a:spLocks noChangeArrowheads="1"/>
              </p:cNvSpPr>
              <p:nvPr/>
            </p:nvSpPr>
            <p:spPr bwMode="auto">
              <a:xfrm>
                <a:off x="907" y="1881"/>
                <a:ext cx="42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Fotovoltaica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471"/>
              <p:cNvSpPr>
                <a:spLocks noChangeArrowheads="1"/>
              </p:cNvSpPr>
              <p:nvPr/>
            </p:nvSpPr>
            <p:spPr bwMode="auto">
              <a:xfrm>
                <a:off x="1435" y="1881"/>
                <a:ext cx="33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Benguela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472"/>
              <p:cNvSpPr>
                <a:spLocks noChangeArrowheads="1"/>
              </p:cNvSpPr>
              <p:nvPr/>
            </p:nvSpPr>
            <p:spPr bwMode="auto">
              <a:xfrm>
                <a:off x="2335" y="1881"/>
                <a:ext cx="2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96,70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473"/>
              <p:cNvSpPr>
                <a:spLocks noChangeArrowheads="1"/>
              </p:cNvSpPr>
              <p:nvPr/>
            </p:nvSpPr>
            <p:spPr bwMode="auto">
              <a:xfrm>
                <a:off x="3049" y="1881"/>
                <a:ext cx="2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75,90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474"/>
              <p:cNvSpPr>
                <a:spLocks noChangeArrowheads="1"/>
              </p:cNvSpPr>
              <p:nvPr/>
            </p:nvSpPr>
            <p:spPr bwMode="auto">
              <a:xfrm>
                <a:off x="3607" y="1881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29/08/2019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475"/>
              <p:cNvSpPr>
                <a:spLocks noChangeArrowheads="1"/>
              </p:cNvSpPr>
              <p:nvPr/>
            </p:nvSpPr>
            <p:spPr bwMode="auto">
              <a:xfrm>
                <a:off x="4350" y="1881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11/03/2021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476"/>
              <p:cNvSpPr>
                <a:spLocks noChangeArrowheads="1"/>
              </p:cNvSpPr>
              <p:nvPr/>
            </p:nvSpPr>
            <p:spPr bwMode="auto">
              <a:xfrm>
                <a:off x="4998" y="188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Rectangle 477"/>
              <p:cNvSpPr>
                <a:spLocks noChangeArrowheads="1"/>
              </p:cNvSpPr>
              <p:nvPr/>
            </p:nvSpPr>
            <p:spPr bwMode="auto">
              <a:xfrm>
                <a:off x="5016" y="1881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478"/>
              <p:cNvSpPr>
                <a:spLocks noChangeArrowheads="1"/>
              </p:cNvSpPr>
              <p:nvPr/>
            </p:nvSpPr>
            <p:spPr bwMode="auto">
              <a:xfrm>
                <a:off x="5100" y="188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479"/>
              <p:cNvSpPr>
                <a:spLocks noChangeArrowheads="1"/>
              </p:cNvSpPr>
              <p:nvPr/>
            </p:nvSpPr>
            <p:spPr bwMode="auto">
              <a:xfrm>
                <a:off x="5118" y="1881"/>
                <a:ext cx="24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meses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480"/>
              <p:cNvSpPr>
                <a:spLocks noChangeArrowheads="1"/>
              </p:cNvSpPr>
              <p:nvPr/>
            </p:nvSpPr>
            <p:spPr bwMode="auto">
              <a:xfrm>
                <a:off x="5352" y="188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481"/>
              <p:cNvSpPr>
                <a:spLocks noChangeArrowheads="1"/>
              </p:cNvSpPr>
              <p:nvPr/>
            </p:nvSpPr>
            <p:spPr bwMode="auto">
              <a:xfrm>
                <a:off x="5838" y="188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482"/>
              <p:cNvSpPr>
                <a:spLocks noChangeArrowheads="1"/>
              </p:cNvSpPr>
              <p:nvPr/>
            </p:nvSpPr>
            <p:spPr bwMode="auto">
              <a:xfrm>
                <a:off x="5856" y="188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483"/>
              <p:cNvSpPr>
                <a:spLocks noChangeArrowheads="1"/>
              </p:cNvSpPr>
              <p:nvPr/>
            </p:nvSpPr>
            <p:spPr bwMode="auto">
              <a:xfrm>
                <a:off x="5874" y="188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484"/>
              <p:cNvSpPr>
                <a:spLocks noChangeArrowheads="1"/>
              </p:cNvSpPr>
              <p:nvPr/>
            </p:nvSpPr>
            <p:spPr bwMode="auto">
              <a:xfrm>
                <a:off x="5892" y="1881"/>
                <a:ext cx="53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130.696.565,00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485"/>
              <p:cNvSpPr>
                <a:spLocks noChangeArrowheads="1"/>
              </p:cNvSpPr>
              <p:nvPr/>
            </p:nvSpPr>
            <p:spPr bwMode="auto">
              <a:xfrm>
                <a:off x="6408" y="188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486"/>
              <p:cNvSpPr>
                <a:spLocks noChangeArrowheads="1"/>
              </p:cNvSpPr>
              <p:nvPr/>
            </p:nvSpPr>
            <p:spPr bwMode="auto">
              <a:xfrm>
                <a:off x="289" y="2073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Bi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Rectangle 487"/>
              <p:cNvSpPr>
                <a:spLocks noChangeArrowheads="1"/>
              </p:cNvSpPr>
              <p:nvPr/>
            </p:nvSpPr>
            <p:spPr bwMode="auto">
              <a:xfrm>
                <a:off x="355" y="2073"/>
                <a:ext cx="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ó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Rectangle 488"/>
              <p:cNvSpPr>
                <a:spLocks noChangeArrowheads="1"/>
              </p:cNvSpPr>
              <p:nvPr/>
            </p:nvSpPr>
            <p:spPr bwMode="auto">
              <a:xfrm>
                <a:off x="397" y="2073"/>
                <a:ext cx="12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pio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Rectangle 489"/>
              <p:cNvSpPr>
                <a:spLocks noChangeArrowheads="1"/>
              </p:cNvSpPr>
              <p:nvPr/>
            </p:nvSpPr>
            <p:spPr bwMode="auto">
              <a:xfrm>
                <a:off x="907" y="2073"/>
                <a:ext cx="42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Fotovoltaica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Rectangle 490"/>
              <p:cNvSpPr>
                <a:spLocks noChangeArrowheads="1"/>
              </p:cNvSpPr>
              <p:nvPr/>
            </p:nvSpPr>
            <p:spPr bwMode="auto">
              <a:xfrm>
                <a:off x="1435" y="2073"/>
                <a:ext cx="33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Benguela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Rectangle 491"/>
              <p:cNvSpPr>
                <a:spLocks noChangeArrowheads="1"/>
              </p:cNvSpPr>
              <p:nvPr/>
            </p:nvSpPr>
            <p:spPr bwMode="auto">
              <a:xfrm>
                <a:off x="2311" y="2073"/>
                <a:ext cx="2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188,86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Rectangle 492"/>
              <p:cNvSpPr>
                <a:spLocks noChangeArrowheads="1"/>
              </p:cNvSpPr>
              <p:nvPr/>
            </p:nvSpPr>
            <p:spPr bwMode="auto">
              <a:xfrm>
                <a:off x="3025" y="2073"/>
                <a:ext cx="2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144,90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Rectangle 493"/>
              <p:cNvSpPr>
                <a:spLocks noChangeArrowheads="1"/>
              </p:cNvSpPr>
              <p:nvPr/>
            </p:nvSpPr>
            <p:spPr bwMode="auto">
              <a:xfrm>
                <a:off x="3607" y="2073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29/08/2019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Rectangle 494"/>
              <p:cNvSpPr>
                <a:spLocks noChangeArrowheads="1"/>
              </p:cNvSpPr>
              <p:nvPr/>
            </p:nvSpPr>
            <p:spPr bwMode="auto">
              <a:xfrm>
                <a:off x="4350" y="2073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11/03/2021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Rectangle 495"/>
              <p:cNvSpPr>
                <a:spLocks noChangeArrowheads="1"/>
              </p:cNvSpPr>
              <p:nvPr/>
            </p:nvSpPr>
            <p:spPr bwMode="auto">
              <a:xfrm>
                <a:off x="4998" y="2073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Rectangle 496"/>
              <p:cNvSpPr>
                <a:spLocks noChangeArrowheads="1"/>
              </p:cNvSpPr>
              <p:nvPr/>
            </p:nvSpPr>
            <p:spPr bwMode="auto">
              <a:xfrm>
                <a:off x="5016" y="2073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497"/>
              <p:cNvSpPr>
                <a:spLocks noChangeArrowheads="1"/>
              </p:cNvSpPr>
              <p:nvPr/>
            </p:nvSpPr>
            <p:spPr bwMode="auto">
              <a:xfrm>
                <a:off x="5100" y="2073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498"/>
              <p:cNvSpPr>
                <a:spLocks noChangeArrowheads="1"/>
              </p:cNvSpPr>
              <p:nvPr/>
            </p:nvSpPr>
            <p:spPr bwMode="auto">
              <a:xfrm>
                <a:off x="5118" y="2073"/>
                <a:ext cx="24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meses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499"/>
              <p:cNvSpPr>
                <a:spLocks noChangeArrowheads="1"/>
              </p:cNvSpPr>
              <p:nvPr/>
            </p:nvSpPr>
            <p:spPr bwMode="auto">
              <a:xfrm>
                <a:off x="5352" y="2073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500"/>
              <p:cNvSpPr>
                <a:spLocks noChangeArrowheads="1"/>
              </p:cNvSpPr>
              <p:nvPr/>
            </p:nvSpPr>
            <p:spPr bwMode="auto">
              <a:xfrm>
                <a:off x="5838" y="2073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501"/>
              <p:cNvSpPr>
                <a:spLocks noChangeArrowheads="1"/>
              </p:cNvSpPr>
              <p:nvPr/>
            </p:nvSpPr>
            <p:spPr bwMode="auto">
              <a:xfrm>
                <a:off x="5856" y="2073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502"/>
              <p:cNvSpPr>
                <a:spLocks noChangeArrowheads="1"/>
              </p:cNvSpPr>
              <p:nvPr/>
            </p:nvSpPr>
            <p:spPr bwMode="auto">
              <a:xfrm>
                <a:off x="5874" y="2073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Rectangle 503"/>
              <p:cNvSpPr>
                <a:spLocks noChangeArrowheads="1"/>
              </p:cNvSpPr>
              <p:nvPr/>
            </p:nvSpPr>
            <p:spPr bwMode="auto">
              <a:xfrm>
                <a:off x="5892" y="2073"/>
                <a:ext cx="53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256.122.016,00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Rectangle 504"/>
              <p:cNvSpPr>
                <a:spLocks noChangeArrowheads="1"/>
              </p:cNvSpPr>
              <p:nvPr/>
            </p:nvSpPr>
            <p:spPr bwMode="auto">
              <a:xfrm>
                <a:off x="6408" y="2073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Rectangle 505"/>
              <p:cNvSpPr>
                <a:spLocks noChangeArrowheads="1"/>
              </p:cNvSpPr>
              <p:nvPr/>
            </p:nvSpPr>
            <p:spPr bwMode="auto">
              <a:xfrm>
                <a:off x="289" y="2265"/>
                <a:ext cx="29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Saurimo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Rectangle 506"/>
              <p:cNvSpPr>
                <a:spLocks noChangeArrowheads="1"/>
              </p:cNvSpPr>
              <p:nvPr/>
            </p:nvSpPr>
            <p:spPr bwMode="auto">
              <a:xfrm>
                <a:off x="907" y="2265"/>
                <a:ext cx="42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Fotovoltaica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Rectangle 507"/>
              <p:cNvSpPr>
                <a:spLocks noChangeArrowheads="1"/>
              </p:cNvSpPr>
              <p:nvPr/>
            </p:nvSpPr>
            <p:spPr bwMode="auto">
              <a:xfrm>
                <a:off x="1435" y="2265"/>
                <a:ext cx="23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Lunda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Rectangle 508"/>
              <p:cNvSpPr>
                <a:spLocks noChangeArrowheads="1"/>
              </p:cNvSpPr>
              <p:nvPr/>
            </p:nvSpPr>
            <p:spPr bwMode="auto">
              <a:xfrm>
                <a:off x="1645" y="22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Rectangle 509"/>
              <p:cNvSpPr>
                <a:spLocks noChangeArrowheads="1"/>
              </p:cNvSpPr>
              <p:nvPr/>
            </p:nvSpPr>
            <p:spPr bwMode="auto">
              <a:xfrm>
                <a:off x="1663" y="2265"/>
                <a:ext cx="13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Sul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Rectangle 510"/>
              <p:cNvSpPr>
                <a:spLocks noChangeArrowheads="1"/>
              </p:cNvSpPr>
              <p:nvPr/>
            </p:nvSpPr>
            <p:spPr bwMode="auto">
              <a:xfrm>
                <a:off x="2335" y="2265"/>
                <a:ext cx="2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26,01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Rectangle 511"/>
              <p:cNvSpPr>
                <a:spLocks noChangeArrowheads="1"/>
              </p:cNvSpPr>
              <p:nvPr/>
            </p:nvSpPr>
            <p:spPr bwMode="auto">
              <a:xfrm>
                <a:off x="3049" y="2265"/>
                <a:ext cx="2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20,70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512"/>
              <p:cNvSpPr>
                <a:spLocks noChangeArrowheads="1"/>
              </p:cNvSpPr>
              <p:nvPr/>
            </p:nvSpPr>
            <p:spPr bwMode="auto">
              <a:xfrm>
                <a:off x="3607" y="2265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29/08/2019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Rectangle 513"/>
              <p:cNvSpPr>
                <a:spLocks noChangeArrowheads="1"/>
              </p:cNvSpPr>
              <p:nvPr/>
            </p:nvSpPr>
            <p:spPr bwMode="auto">
              <a:xfrm>
                <a:off x="4350" y="2265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28/04/2022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Rectangle 514"/>
              <p:cNvSpPr>
                <a:spLocks noChangeArrowheads="1"/>
              </p:cNvSpPr>
              <p:nvPr/>
            </p:nvSpPr>
            <p:spPr bwMode="auto">
              <a:xfrm>
                <a:off x="4998" y="22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Rectangle 515"/>
              <p:cNvSpPr>
                <a:spLocks noChangeArrowheads="1"/>
              </p:cNvSpPr>
              <p:nvPr/>
            </p:nvSpPr>
            <p:spPr bwMode="auto">
              <a:xfrm>
                <a:off x="5016" y="2265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516"/>
              <p:cNvSpPr>
                <a:spLocks noChangeArrowheads="1"/>
              </p:cNvSpPr>
              <p:nvPr/>
            </p:nvSpPr>
            <p:spPr bwMode="auto">
              <a:xfrm>
                <a:off x="5100" y="22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Rectangle 517"/>
              <p:cNvSpPr>
                <a:spLocks noChangeArrowheads="1"/>
              </p:cNvSpPr>
              <p:nvPr/>
            </p:nvSpPr>
            <p:spPr bwMode="auto">
              <a:xfrm>
                <a:off x="5118" y="2265"/>
                <a:ext cx="24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meses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Rectangle 518"/>
              <p:cNvSpPr>
                <a:spLocks noChangeArrowheads="1"/>
              </p:cNvSpPr>
              <p:nvPr/>
            </p:nvSpPr>
            <p:spPr bwMode="auto">
              <a:xfrm>
                <a:off x="5352" y="22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Rectangle 519"/>
              <p:cNvSpPr>
                <a:spLocks noChangeArrowheads="1"/>
              </p:cNvSpPr>
              <p:nvPr/>
            </p:nvSpPr>
            <p:spPr bwMode="auto">
              <a:xfrm>
                <a:off x="5838" y="22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520"/>
              <p:cNvSpPr>
                <a:spLocks noChangeArrowheads="1"/>
              </p:cNvSpPr>
              <p:nvPr/>
            </p:nvSpPr>
            <p:spPr bwMode="auto">
              <a:xfrm>
                <a:off x="5856" y="22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Rectangle 521"/>
              <p:cNvSpPr>
                <a:spLocks noChangeArrowheads="1"/>
              </p:cNvSpPr>
              <p:nvPr/>
            </p:nvSpPr>
            <p:spPr bwMode="auto">
              <a:xfrm>
                <a:off x="5874" y="22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522"/>
              <p:cNvSpPr>
                <a:spLocks noChangeArrowheads="1"/>
              </p:cNvSpPr>
              <p:nvPr/>
            </p:nvSpPr>
            <p:spPr bwMode="auto">
              <a:xfrm>
                <a:off x="5892" y="22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523"/>
              <p:cNvSpPr>
                <a:spLocks noChangeArrowheads="1"/>
              </p:cNvSpPr>
              <p:nvPr/>
            </p:nvSpPr>
            <p:spPr bwMode="auto">
              <a:xfrm>
                <a:off x="5910" y="22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Rectangle 524"/>
              <p:cNvSpPr>
                <a:spLocks noChangeArrowheads="1"/>
              </p:cNvSpPr>
              <p:nvPr/>
            </p:nvSpPr>
            <p:spPr bwMode="auto">
              <a:xfrm>
                <a:off x="5928" y="2265"/>
                <a:ext cx="4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38.839.636,00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Rectangle 525"/>
              <p:cNvSpPr>
                <a:spLocks noChangeArrowheads="1"/>
              </p:cNvSpPr>
              <p:nvPr/>
            </p:nvSpPr>
            <p:spPr bwMode="auto">
              <a:xfrm>
                <a:off x="6402" y="2265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Rectangle 526"/>
              <p:cNvSpPr>
                <a:spLocks noChangeArrowheads="1"/>
              </p:cNvSpPr>
              <p:nvPr/>
            </p:nvSpPr>
            <p:spPr bwMode="auto">
              <a:xfrm>
                <a:off x="289" y="2457"/>
                <a:ext cx="23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Luena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Rectangle 527"/>
              <p:cNvSpPr>
                <a:spLocks noChangeArrowheads="1"/>
              </p:cNvSpPr>
              <p:nvPr/>
            </p:nvSpPr>
            <p:spPr bwMode="auto">
              <a:xfrm>
                <a:off x="907" y="2457"/>
                <a:ext cx="42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Fotovoltaica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2" name="Rectangle 528"/>
              <p:cNvSpPr>
                <a:spLocks noChangeArrowheads="1"/>
              </p:cNvSpPr>
              <p:nvPr/>
            </p:nvSpPr>
            <p:spPr bwMode="auto">
              <a:xfrm>
                <a:off x="1435" y="2457"/>
                <a:ext cx="25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Moxico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Rectangle 529"/>
              <p:cNvSpPr>
                <a:spLocks noChangeArrowheads="1"/>
              </p:cNvSpPr>
              <p:nvPr/>
            </p:nvSpPr>
            <p:spPr bwMode="auto">
              <a:xfrm>
                <a:off x="2335" y="2457"/>
                <a:ext cx="2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25,33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Rectangle 530"/>
              <p:cNvSpPr>
                <a:spLocks noChangeArrowheads="1"/>
              </p:cNvSpPr>
              <p:nvPr/>
            </p:nvSpPr>
            <p:spPr bwMode="auto">
              <a:xfrm>
                <a:off x="3049" y="2457"/>
                <a:ext cx="2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20,70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5" name="Rectangle 531"/>
              <p:cNvSpPr>
                <a:spLocks noChangeArrowheads="1"/>
              </p:cNvSpPr>
              <p:nvPr/>
            </p:nvSpPr>
            <p:spPr bwMode="auto">
              <a:xfrm>
                <a:off x="3607" y="2457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29/08/2019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Rectangle 532"/>
              <p:cNvSpPr>
                <a:spLocks noChangeArrowheads="1"/>
              </p:cNvSpPr>
              <p:nvPr/>
            </p:nvSpPr>
            <p:spPr bwMode="auto">
              <a:xfrm>
                <a:off x="4350" y="2457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27/04/2022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7" name="Rectangle 533"/>
              <p:cNvSpPr>
                <a:spLocks noChangeArrowheads="1"/>
              </p:cNvSpPr>
              <p:nvPr/>
            </p:nvSpPr>
            <p:spPr bwMode="auto">
              <a:xfrm>
                <a:off x="4998" y="2457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Rectangle 534"/>
              <p:cNvSpPr>
                <a:spLocks noChangeArrowheads="1"/>
              </p:cNvSpPr>
              <p:nvPr/>
            </p:nvSpPr>
            <p:spPr bwMode="auto">
              <a:xfrm>
                <a:off x="5016" y="2457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Rectangle 535"/>
              <p:cNvSpPr>
                <a:spLocks noChangeArrowheads="1"/>
              </p:cNvSpPr>
              <p:nvPr/>
            </p:nvSpPr>
            <p:spPr bwMode="auto">
              <a:xfrm>
                <a:off x="5100" y="2457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Rectangle 536"/>
              <p:cNvSpPr>
                <a:spLocks noChangeArrowheads="1"/>
              </p:cNvSpPr>
              <p:nvPr/>
            </p:nvSpPr>
            <p:spPr bwMode="auto">
              <a:xfrm>
                <a:off x="5118" y="2457"/>
                <a:ext cx="24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meses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Rectangle 537"/>
              <p:cNvSpPr>
                <a:spLocks noChangeArrowheads="1"/>
              </p:cNvSpPr>
              <p:nvPr/>
            </p:nvSpPr>
            <p:spPr bwMode="auto">
              <a:xfrm>
                <a:off x="5352" y="2457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" name="Rectangle 538"/>
              <p:cNvSpPr>
                <a:spLocks noChangeArrowheads="1"/>
              </p:cNvSpPr>
              <p:nvPr/>
            </p:nvSpPr>
            <p:spPr bwMode="auto">
              <a:xfrm>
                <a:off x="5838" y="2457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Rectangle 539"/>
              <p:cNvSpPr>
                <a:spLocks noChangeArrowheads="1"/>
              </p:cNvSpPr>
              <p:nvPr/>
            </p:nvSpPr>
            <p:spPr bwMode="auto">
              <a:xfrm>
                <a:off x="5856" y="2457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Rectangle 540"/>
              <p:cNvSpPr>
                <a:spLocks noChangeArrowheads="1"/>
              </p:cNvSpPr>
              <p:nvPr/>
            </p:nvSpPr>
            <p:spPr bwMode="auto">
              <a:xfrm>
                <a:off x="5874" y="2457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Rectangle 541"/>
              <p:cNvSpPr>
                <a:spLocks noChangeArrowheads="1"/>
              </p:cNvSpPr>
              <p:nvPr/>
            </p:nvSpPr>
            <p:spPr bwMode="auto">
              <a:xfrm>
                <a:off x="5892" y="2457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Rectangle 542"/>
              <p:cNvSpPr>
                <a:spLocks noChangeArrowheads="1"/>
              </p:cNvSpPr>
              <p:nvPr/>
            </p:nvSpPr>
            <p:spPr bwMode="auto">
              <a:xfrm>
                <a:off x="5910" y="2457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7" name="Rectangle 543"/>
              <p:cNvSpPr>
                <a:spLocks noChangeArrowheads="1"/>
              </p:cNvSpPr>
              <p:nvPr/>
            </p:nvSpPr>
            <p:spPr bwMode="auto">
              <a:xfrm>
                <a:off x="5928" y="2457"/>
                <a:ext cx="4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36.973.168,00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Rectangle 544"/>
              <p:cNvSpPr>
                <a:spLocks noChangeArrowheads="1"/>
              </p:cNvSpPr>
              <p:nvPr/>
            </p:nvSpPr>
            <p:spPr bwMode="auto">
              <a:xfrm>
                <a:off x="6402" y="2457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Rectangle 545"/>
              <p:cNvSpPr>
                <a:spLocks noChangeArrowheads="1"/>
              </p:cNvSpPr>
              <p:nvPr/>
            </p:nvSpPr>
            <p:spPr bwMode="auto">
              <a:xfrm>
                <a:off x="289" y="2649"/>
                <a:ext cx="26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Lucapa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Rectangle 546"/>
              <p:cNvSpPr>
                <a:spLocks noChangeArrowheads="1"/>
              </p:cNvSpPr>
              <p:nvPr/>
            </p:nvSpPr>
            <p:spPr bwMode="auto">
              <a:xfrm>
                <a:off x="907" y="2649"/>
                <a:ext cx="8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Rectangle 547"/>
              <p:cNvSpPr>
                <a:spLocks noChangeArrowheads="1"/>
              </p:cNvSpPr>
              <p:nvPr/>
            </p:nvSpPr>
            <p:spPr bwMode="auto">
              <a:xfrm>
                <a:off x="961" y="2649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í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Rectangle 548"/>
              <p:cNvSpPr>
                <a:spLocks noChangeArrowheads="1"/>
              </p:cNvSpPr>
              <p:nvPr/>
            </p:nvSpPr>
            <p:spPr bwMode="auto">
              <a:xfrm>
                <a:off x="979" y="2649"/>
                <a:ext cx="1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brida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Rectangle 549"/>
              <p:cNvSpPr>
                <a:spLocks noChangeArrowheads="1"/>
              </p:cNvSpPr>
              <p:nvPr/>
            </p:nvSpPr>
            <p:spPr bwMode="auto">
              <a:xfrm>
                <a:off x="1435" y="2649"/>
                <a:ext cx="23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Lunda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Rectangle 550"/>
              <p:cNvSpPr>
                <a:spLocks noChangeArrowheads="1"/>
              </p:cNvSpPr>
              <p:nvPr/>
            </p:nvSpPr>
            <p:spPr bwMode="auto">
              <a:xfrm>
                <a:off x="1645" y="2649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Rectangle 551"/>
              <p:cNvSpPr>
                <a:spLocks noChangeArrowheads="1"/>
              </p:cNvSpPr>
              <p:nvPr/>
            </p:nvSpPr>
            <p:spPr bwMode="auto">
              <a:xfrm>
                <a:off x="1663" y="2649"/>
                <a:ext cx="20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Norte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Rectangle 552"/>
              <p:cNvSpPr>
                <a:spLocks noChangeArrowheads="1"/>
              </p:cNvSpPr>
              <p:nvPr/>
            </p:nvSpPr>
            <p:spPr bwMode="auto">
              <a:xfrm>
                <a:off x="2353" y="2649"/>
                <a:ext cx="1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7,07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Rectangle 553"/>
              <p:cNvSpPr>
                <a:spLocks noChangeArrowheads="1"/>
              </p:cNvSpPr>
              <p:nvPr/>
            </p:nvSpPr>
            <p:spPr bwMode="auto">
              <a:xfrm>
                <a:off x="3067" y="2649"/>
                <a:ext cx="1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6,90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Rectangle 554"/>
              <p:cNvSpPr>
                <a:spLocks noChangeArrowheads="1"/>
              </p:cNvSpPr>
              <p:nvPr/>
            </p:nvSpPr>
            <p:spPr bwMode="auto">
              <a:xfrm>
                <a:off x="3607" y="2649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29/08/2019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Rectangle 555"/>
              <p:cNvSpPr>
                <a:spLocks noChangeArrowheads="1"/>
              </p:cNvSpPr>
              <p:nvPr/>
            </p:nvSpPr>
            <p:spPr bwMode="auto">
              <a:xfrm>
                <a:off x="4350" y="2649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28/04/2022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Rectangle 556"/>
              <p:cNvSpPr>
                <a:spLocks noChangeArrowheads="1"/>
              </p:cNvSpPr>
              <p:nvPr/>
            </p:nvSpPr>
            <p:spPr bwMode="auto">
              <a:xfrm>
                <a:off x="4998" y="2649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1" name="Rectangle 557"/>
              <p:cNvSpPr>
                <a:spLocks noChangeArrowheads="1"/>
              </p:cNvSpPr>
              <p:nvPr/>
            </p:nvSpPr>
            <p:spPr bwMode="auto">
              <a:xfrm>
                <a:off x="5016" y="2649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2" name="Rectangle 558"/>
              <p:cNvSpPr>
                <a:spLocks noChangeArrowheads="1"/>
              </p:cNvSpPr>
              <p:nvPr/>
            </p:nvSpPr>
            <p:spPr bwMode="auto">
              <a:xfrm>
                <a:off x="5100" y="2649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Rectangle 559"/>
              <p:cNvSpPr>
                <a:spLocks noChangeArrowheads="1"/>
              </p:cNvSpPr>
              <p:nvPr/>
            </p:nvSpPr>
            <p:spPr bwMode="auto">
              <a:xfrm>
                <a:off x="5118" y="2649"/>
                <a:ext cx="24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meses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560"/>
              <p:cNvSpPr>
                <a:spLocks noChangeArrowheads="1"/>
              </p:cNvSpPr>
              <p:nvPr/>
            </p:nvSpPr>
            <p:spPr bwMode="auto">
              <a:xfrm>
                <a:off x="5352" y="2649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561"/>
              <p:cNvSpPr>
                <a:spLocks noChangeArrowheads="1"/>
              </p:cNvSpPr>
              <p:nvPr/>
            </p:nvSpPr>
            <p:spPr bwMode="auto">
              <a:xfrm>
                <a:off x="5838" y="2649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Rectangle 562"/>
              <p:cNvSpPr>
                <a:spLocks noChangeArrowheads="1"/>
              </p:cNvSpPr>
              <p:nvPr/>
            </p:nvSpPr>
            <p:spPr bwMode="auto">
              <a:xfrm>
                <a:off x="5856" y="2649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563"/>
              <p:cNvSpPr>
                <a:spLocks noChangeArrowheads="1"/>
              </p:cNvSpPr>
              <p:nvPr/>
            </p:nvSpPr>
            <p:spPr bwMode="auto">
              <a:xfrm>
                <a:off x="5874" y="2649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564"/>
              <p:cNvSpPr>
                <a:spLocks noChangeArrowheads="1"/>
              </p:cNvSpPr>
              <p:nvPr/>
            </p:nvSpPr>
            <p:spPr bwMode="auto">
              <a:xfrm>
                <a:off x="5892" y="2649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565"/>
              <p:cNvSpPr>
                <a:spLocks noChangeArrowheads="1"/>
              </p:cNvSpPr>
              <p:nvPr/>
            </p:nvSpPr>
            <p:spPr bwMode="auto">
              <a:xfrm>
                <a:off x="5910" y="2649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Rectangle 566"/>
              <p:cNvSpPr>
                <a:spLocks noChangeArrowheads="1"/>
              </p:cNvSpPr>
              <p:nvPr/>
            </p:nvSpPr>
            <p:spPr bwMode="auto">
              <a:xfrm>
                <a:off x="5928" y="2649"/>
                <a:ext cx="4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19.706.428,00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Rectangle 567"/>
              <p:cNvSpPr>
                <a:spLocks noChangeArrowheads="1"/>
              </p:cNvSpPr>
              <p:nvPr/>
            </p:nvSpPr>
            <p:spPr bwMode="auto">
              <a:xfrm>
                <a:off x="6402" y="2649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Rectangle 568"/>
              <p:cNvSpPr>
                <a:spLocks noChangeArrowheads="1"/>
              </p:cNvSpPr>
              <p:nvPr/>
            </p:nvSpPr>
            <p:spPr bwMode="auto">
              <a:xfrm>
                <a:off x="289" y="2841"/>
                <a:ext cx="20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Cuito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569"/>
              <p:cNvSpPr>
                <a:spLocks noChangeArrowheads="1"/>
              </p:cNvSpPr>
              <p:nvPr/>
            </p:nvSpPr>
            <p:spPr bwMode="auto">
              <a:xfrm>
                <a:off x="907" y="2841"/>
                <a:ext cx="42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Fotovoltaica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Rectangle 570"/>
              <p:cNvSpPr>
                <a:spLocks noChangeArrowheads="1"/>
              </p:cNvSpPr>
              <p:nvPr/>
            </p:nvSpPr>
            <p:spPr bwMode="auto">
              <a:xfrm>
                <a:off x="1435" y="2841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Bi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Rectangle 571"/>
              <p:cNvSpPr>
                <a:spLocks noChangeArrowheads="1"/>
              </p:cNvSpPr>
              <p:nvPr/>
            </p:nvSpPr>
            <p:spPr bwMode="auto">
              <a:xfrm>
                <a:off x="1501" y="2841"/>
                <a:ext cx="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é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572"/>
              <p:cNvSpPr>
                <a:spLocks noChangeArrowheads="1"/>
              </p:cNvSpPr>
              <p:nvPr/>
            </p:nvSpPr>
            <p:spPr bwMode="auto">
              <a:xfrm>
                <a:off x="2335" y="2841"/>
                <a:ext cx="2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14,65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573"/>
              <p:cNvSpPr>
                <a:spLocks noChangeArrowheads="1"/>
              </p:cNvSpPr>
              <p:nvPr/>
            </p:nvSpPr>
            <p:spPr bwMode="auto">
              <a:xfrm>
                <a:off x="3049" y="2841"/>
                <a:ext cx="2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11,50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Rectangle 574"/>
              <p:cNvSpPr>
                <a:spLocks noChangeArrowheads="1"/>
              </p:cNvSpPr>
              <p:nvPr/>
            </p:nvSpPr>
            <p:spPr bwMode="auto">
              <a:xfrm>
                <a:off x="3607" y="2841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29/08/2019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Rectangle 575"/>
              <p:cNvSpPr>
                <a:spLocks noChangeArrowheads="1"/>
              </p:cNvSpPr>
              <p:nvPr/>
            </p:nvSpPr>
            <p:spPr bwMode="auto">
              <a:xfrm>
                <a:off x="4350" y="2841"/>
                <a:ext cx="2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01/2023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576"/>
              <p:cNvSpPr>
                <a:spLocks noChangeArrowheads="1"/>
              </p:cNvSpPr>
              <p:nvPr/>
            </p:nvSpPr>
            <p:spPr bwMode="auto">
              <a:xfrm>
                <a:off x="4620" y="284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Rectangle 577"/>
              <p:cNvSpPr>
                <a:spLocks noChangeArrowheads="1"/>
              </p:cNvSpPr>
              <p:nvPr/>
            </p:nvSpPr>
            <p:spPr bwMode="auto">
              <a:xfrm>
                <a:off x="4638" y="2841"/>
                <a:ext cx="6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Rectangle 578"/>
              <p:cNvSpPr>
                <a:spLocks noChangeArrowheads="1"/>
              </p:cNvSpPr>
              <p:nvPr/>
            </p:nvSpPr>
            <p:spPr bwMode="auto">
              <a:xfrm>
                <a:off x="4998" y="284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Rectangle 579"/>
              <p:cNvSpPr>
                <a:spLocks noChangeArrowheads="1"/>
              </p:cNvSpPr>
              <p:nvPr/>
            </p:nvSpPr>
            <p:spPr bwMode="auto">
              <a:xfrm>
                <a:off x="5016" y="2841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580"/>
              <p:cNvSpPr>
                <a:spLocks noChangeArrowheads="1"/>
              </p:cNvSpPr>
              <p:nvPr/>
            </p:nvSpPr>
            <p:spPr bwMode="auto">
              <a:xfrm>
                <a:off x="5100" y="284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581"/>
              <p:cNvSpPr>
                <a:spLocks noChangeArrowheads="1"/>
              </p:cNvSpPr>
              <p:nvPr/>
            </p:nvSpPr>
            <p:spPr bwMode="auto">
              <a:xfrm>
                <a:off x="5118" y="2841"/>
                <a:ext cx="24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meses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Rectangle 582"/>
              <p:cNvSpPr>
                <a:spLocks noChangeArrowheads="1"/>
              </p:cNvSpPr>
              <p:nvPr/>
            </p:nvSpPr>
            <p:spPr bwMode="auto">
              <a:xfrm>
                <a:off x="5352" y="284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583"/>
              <p:cNvSpPr>
                <a:spLocks noChangeArrowheads="1"/>
              </p:cNvSpPr>
              <p:nvPr/>
            </p:nvSpPr>
            <p:spPr bwMode="auto">
              <a:xfrm>
                <a:off x="5838" y="284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584"/>
              <p:cNvSpPr>
                <a:spLocks noChangeArrowheads="1"/>
              </p:cNvSpPr>
              <p:nvPr/>
            </p:nvSpPr>
            <p:spPr bwMode="auto">
              <a:xfrm>
                <a:off x="5856" y="284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585"/>
              <p:cNvSpPr>
                <a:spLocks noChangeArrowheads="1"/>
              </p:cNvSpPr>
              <p:nvPr/>
            </p:nvSpPr>
            <p:spPr bwMode="auto">
              <a:xfrm>
                <a:off x="5874" y="284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Rectangle 586"/>
              <p:cNvSpPr>
                <a:spLocks noChangeArrowheads="1"/>
              </p:cNvSpPr>
              <p:nvPr/>
            </p:nvSpPr>
            <p:spPr bwMode="auto">
              <a:xfrm>
                <a:off x="5892" y="2841"/>
                <a:ext cx="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" name="Rectangle 588"/>
            <p:cNvSpPr>
              <a:spLocks noChangeArrowheads="1"/>
            </p:cNvSpPr>
            <p:nvPr/>
          </p:nvSpPr>
          <p:spPr bwMode="auto">
            <a:xfrm>
              <a:off x="5910" y="2841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89"/>
            <p:cNvSpPr>
              <a:spLocks noChangeArrowheads="1"/>
            </p:cNvSpPr>
            <p:nvPr/>
          </p:nvSpPr>
          <p:spPr bwMode="auto">
            <a:xfrm>
              <a:off x="5928" y="2841"/>
              <a:ext cx="4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20.883.712,00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590"/>
            <p:cNvSpPr>
              <a:spLocks noChangeArrowheads="1"/>
            </p:cNvSpPr>
            <p:nvPr/>
          </p:nvSpPr>
          <p:spPr bwMode="auto">
            <a:xfrm>
              <a:off x="6402" y="2841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591"/>
            <p:cNvSpPr>
              <a:spLocks noChangeArrowheads="1"/>
            </p:cNvSpPr>
            <p:nvPr/>
          </p:nvSpPr>
          <p:spPr bwMode="auto">
            <a:xfrm>
              <a:off x="289" y="3033"/>
              <a:ext cx="3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Bailundo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592"/>
            <p:cNvSpPr>
              <a:spLocks noChangeArrowheads="1"/>
            </p:cNvSpPr>
            <p:nvPr/>
          </p:nvSpPr>
          <p:spPr bwMode="auto">
            <a:xfrm>
              <a:off x="907" y="3033"/>
              <a:ext cx="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93"/>
            <p:cNvSpPr>
              <a:spLocks noChangeArrowheads="1"/>
            </p:cNvSpPr>
            <p:nvPr/>
          </p:nvSpPr>
          <p:spPr bwMode="auto">
            <a:xfrm>
              <a:off x="961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í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94"/>
            <p:cNvSpPr>
              <a:spLocks noChangeArrowheads="1"/>
            </p:cNvSpPr>
            <p:nvPr/>
          </p:nvSpPr>
          <p:spPr bwMode="auto">
            <a:xfrm>
              <a:off x="979" y="3033"/>
              <a:ext cx="1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brida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95"/>
            <p:cNvSpPr>
              <a:spLocks noChangeArrowheads="1"/>
            </p:cNvSpPr>
            <p:nvPr/>
          </p:nvSpPr>
          <p:spPr bwMode="auto">
            <a:xfrm>
              <a:off x="1435" y="3033"/>
              <a:ext cx="3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Bailundo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96"/>
            <p:cNvSpPr>
              <a:spLocks noChangeArrowheads="1"/>
            </p:cNvSpPr>
            <p:nvPr/>
          </p:nvSpPr>
          <p:spPr bwMode="auto">
            <a:xfrm>
              <a:off x="2353" y="3033"/>
              <a:ext cx="1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7,90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97"/>
            <p:cNvSpPr>
              <a:spLocks noChangeArrowheads="1"/>
            </p:cNvSpPr>
            <p:nvPr/>
          </p:nvSpPr>
          <p:spPr bwMode="auto">
            <a:xfrm>
              <a:off x="3067" y="3033"/>
              <a:ext cx="1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6,90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98"/>
            <p:cNvSpPr>
              <a:spLocks noChangeArrowheads="1"/>
            </p:cNvSpPr>
            <p:nvPr/>
          </p:nvSpPr>
          <p:spPr bwMode="auto">
            <a:xfrm>
              <a:off x="3607" y="3033"/>
              <a:ext cx="3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29/08/2019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99"/>
            <p:cNvSpPr>
              <a:spLocks noChangeArrowheads="1"/>
            </p:cNvSpPr>
            <p:nvPr/>
          </p:nvSpPr>
          <p:spPr bwMode="auto">
            <a:xfrm>
              <a:off x="4350" y="3033"/>
              <a:ext cx="2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01/2023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600"/>
            <p:cNvSpPr>
              <a:spLocks noChangeArrowheads="1"/>
            </p:cNvSpPr>
            <p:nvPr/>
          </p:nvSpPr>
          <p:spPr bwMode="auto">
            <a:xfrm>
              <a:off x="4620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601"/>
            <p:cNvSpPr>
              <a:spLocks noChangeArrowheads="1"/>
            </p:cNvSpPr>
            <p:nvPr/>
          </p:nvSpPr>
          <p:spPr bwMode="auto">
            <a:xfrm>
              <a:off x="4638" y="3033"/>
              <a:ext cx="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602"/>
            <p:cNvSpPr>
              <a:spLocks noChangeArrowheads="1"/>
            </p:cNvSpPr>
            <p:nvPr/>
          </p:nvSpPr>
          <p:spPr bwMode="auto">
            <a:xfrm>
              <a:off x="4998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603"/>
            <p:cNvSpPr>
              <a:spLocks noChangeArrowheads="1"/>
            </p:cNvSpPr>
            <p:nvPr/>
          </p:nvSpPr>
          <p:spPr bwMode="auto">
            <a:xfrm>
              <a:off x="5016" y="3033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604"/>
            <p:cNvSpPr>
              <a:spLocks noChangeArrowheads="1"/>
            </p:cNvSpPr>
            <p:nvPr/>
          </p:nvSpPr>
          <p:spPr bwMode="auto">
            <a:xfrm>
              <a:off x="5100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605"/>
            <p:cNvSpPr>
              <a:spLocks noChangeArrowheads="1"/>
            </p:cNvSpPr>
            <p:nvPr/>
          </p:nvSpPr>
          <p:spPr bwMode="auto">
            <a:xfrm>
              <a:off x="5118" y="3033"/>
              <a:ext cx="24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meses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606"/>
            <p:cNvSpPr>
              <a:spLocks noChangeArrowheads="1"/>
            </p:cNvSpPr>
            <p:nvPr/>
          </p:nvSpPr>
          <p:spPr bwMode="auto">
            <a:xfrm>
              <a:off x="5352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07"/>
            <p:cNvSpPr>
              <a:spLocks noChangeArrowheads="1"/>
            </p:cNvSpPr>
            <p:nvPr/>
          </p:nvSpPr>
          <p:spPr bwMode="auto">
            <a:xfrm>
              <a:off x="5838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08"/>
            <p:cNvSpPr>
              <a:spLocks noChangeArrowheads="1"/>
            </p:cNvSpPr>
            <p:nvPr/>
          </p:nvSpPr>
          <p:spPr bwMode="auto">
            <a:xfrm>
              <a:off x="5856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09"/>
            <p:cNvSpPr>
              <a:spLocks noChangeArrowheads="1"/>
            </p:cNvSpPr>
            <p:nvPr/>
          </p:nvSpPr>
          <p:spPr bwMode="auto">
            <a:xfrm>
              <a:off x="5874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10"/>
            <p:cNvSpPr>
              <a:spLocks noChangeArrowheads="1"/>
            </p:cNvSpPr>
            <p:nvPr/>
          </p:nvSpPr>
          <p:spPr bwMode="auto">
            <a:xfrm>
              <a:off x="5892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11"/>
            <p:cNvSpPr>
              <a:spLocks noChangeArrowheads="1"/>
            </p:cNvSpPr>
            <p:nvPr/>
          </p:nvSpPr>
          <p:spPr bwMode="auto">
            <a:xfrm>
              <a:off x="5910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12"/>
            <p:cNvSpPr>
              <a:spLocks noChangeArrowheads="1"/>
            </p:cNvSpPr>
            <p:nvPr/>
          </p:nvSpPr>
          <p:spPr bwMode="auto">
            <a:xfrm>
              <a:off x="5928" y="3033"/>
              <a:ext cx="4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20.271.445,00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13"/>
            <p:cNvSpPr>
              <a:spLocks noChangeArrowheads="1"/>
            </p:cNvSpPr>
            <p:nvPr/>
          </p:nvSpPr>
          <p:spPr bwMode="auto">
            <a:xfrm>
              <a:off x="6402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14"/>
            <p:cNvSpPr>
              <a:spLocks noChangeArrowheads="1"/>
            </p:cNvSpPr>
            <p:nvPr/>
          </p:nvSpPr>
          <p:spPr bwMode="auto">
            <a:xfrm>
              <a:off x="6540" y="1881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1DE9B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15"/>
            <p:cNvSpPr>
              <a:spLocks noChangeArrowheads="1"/>
            </p:cNvSpPr>
            <p:nvPr/>
          </p:nvSpPr>
          <p:spPr bwMode="auto">
            <a:xfrm>
              <a:off x="6558" y="1881"/>
              <a:ext cx="25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1DE9B6"/>
                  </a:solidFill>
                  <a:effectLst/>
                  <a:latin typeface="Arial" panose="020B0604020202020204" pitchFamily="34" charset="0"/>
                </a:rPr>
                <a:t>Conclu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16"/>
            <p:cNvSpPr>
              <a:spLocks noChangeArrowheads="1"/>
            </p:cNvSpPr>
            <p:nvPr/>
          </p:nvSpPr>
          <p:spPr bwMode="auto">
            <a:xfrm>
              <a:off x="6792" y="1881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1DE9B6"/>
                  </a:solidFill>
                  <a:effectLst/>
                  <a:latin typeface="Arial" panose="020B0604020202020204" pitchFamily="34" charset="0"/>
                </a:rPr>
                <a:t>í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17"/>
            <p:cNvSpPr>
              <a:spLocks noChangeArrowheads="1"/>
            </p:cNvSpPr>
            <p:nvPr/>
          </p:nvSpPr>
          <p:spPr bwMode="auto">
            <a:xfrm>
              <a:off x="6810" y="1881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1DE9B6"/>
                  </a:solidFill>
                  <a:effectLst/>
                  <a:latin typeface="Arial" panose="020B0604020202020204" pitchFamily="34" charset="0"/>
                </a:rPr>
                <a:t>do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18"/>
            <p:cNvSpPr>
              <a:spLocks noChangeArrowheads="1"/>
            </p:cNvSpPr>
            <p:nvPr/>
          </p:nvSpPr>
          <p:spPr bwMode="auto">
            <a:xfrm>
              <a:off x="6894" y="1881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1DE9B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19"/>
            <p:cNvSpPr>
              <a:spLocks noChangeArrowheads="1"/>
            </p:cNvSpPr>
            <p:nvPr/>
          </p:nvSpPr>
          <p:spPr bwMode="auto">
            <a:xfrm>
              <a:off x="6540" y="207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1DE9B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20"/>
            <p:cNvSpPr>
              <a:spLocks noChangeArrowheads="1"/>
            </p:cNvSpPr>
            <p:nvPr/>
          </p:nvSpPr>
          <p:spPr bwMode="auto">
            <a:xfrm>
              <a:off x="6558" y="2073"/>
              <a:ext cx="25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1DE9B6"/>
                  </a:solidFill>
                  <a:effectLst/>
                  <a:latin typeface="Arial" panose="020B0604020202020204" pitchFamily="34" charset="0"/>
                </a:rPr>
                <a:t>Conclu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21"/>
            <p:cNvSpPr>
              <a:spLocks noChangeArrowheads="1"/>
            </p:cNvSpPr>
            <p:nvPr/>
          </p:nvSpPr>
          <p:spPr bwMode="auto">
            <a:xfrm>
              <a:off x="6792" y="207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1DE9B6"/>
                  </a:solidFill>
                  <a:effectLst/>
                  <a:latin typeface="Arial" panose="020B0604020202020204" pitchFamily="34" charset="0"/>
                </a:rPr>
                <a:t>í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22"/>
            <p:cNvSpPr>
              <a:spLocks noChangeArrowheads="1"/>
            </p:cNvSpPr>
            <p:nvPr/>
          </p:nvSpPr>
          <p:spPr bwMode="auto">
            <a:xfrm>
              <a:off x="6810" y="2073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1DE9B6"/>
                  </a:solidFill>
                  <a:effectLst/>
                  <a:latin typeface="Arial" panose="020B0604020202020204" pitchFamily="34" charset="0"/>
                </a:rPr>
                <a:t>do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23"/>
            <p:cNvSpPr>
              <a:spLocks noChangeArrowheads="1"/>
            </p:cNvSpPr>
            <p:nvPr/>
          </p:nvSpPr>
          <p:spPr bwMode="auto">
            <a:xfrm>
              <a:off x="6894" y="207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1DE9B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24"/>
            <p:cNvSpPr>
              <a:spLocks noChangeArrowheads="1"/>
            </p:cNvSpPr>
            <p:nvPr/>
          </p:nvSpPr>
          <p:spPr bwMode="auto">
            <a:xfrm>
              <a:off x="6540" y="2265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25"/>
            <p:cNvSpPr>
              <a:spLocks noChangeArrowheads="1"/>
            </p:cNvSpPr>
            <p:nvPr/>
          </p:nvSpPr>
          <p:spPr bwMode="auto">
            <a:xfrm>
              <a:off x="6558" y="2265"/>
              <a:ext cx="1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Em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26"/>
            <p:cNvSpPr>
              <a:spLocks noChangeArrowheads="1"/>
            </p:cNvSpPr>
            <p:nvPr/>
          </p:nvSpPr>
          <p:spPr bwMode="auto">
            <a:xfrm>
              <a:off x="6672" y="2265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627"/>
            <p:cNvSpPr>
              <a:spLocks noChangeArrowheads="1"/>
            </p:cNvSpPr>
            <p:nvPr/>
          </p:nvSpPr>
          <p:spPr bwMode="auto">
            <a:xfrm>
              <a:off x="6690" y="2265"/>
              <a:ext cx="2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curso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628"/>
            <p:cNvSpPr>
              <a:spLocks noChangeArrowheads="1"/>
            </p:cNvSpPr>
            <p:nvPr/>
          </p:nvSpPr>
          <p:spPr bwMode="auto">
            <a:xfrm>
              <a:off x="6876" y="2265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629"/>
            <p:cNvSpPr>
              <a:spLocks noChangeArrowheads="1"/>
            </p:cNvSpPr>
            <p:nvPr/>
          </p:nvSpPr>
          <p:spPr bwMode="auto">
            <a:xfrm>
              <a:off x="6540" y="2457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630"/>
            <p:cNvSpPr>
              <a:spLocks noChangeArrowheads="1"/>
            </p:cNvSpPr>
            <p:nvPr/>
          </p:nvSpPr>
          <p:spPr bwMode="auto">
            <a:xfrm>
              <a:off x="6558" y="2457"/>
              <a:ext cx="1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Em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631"/>
            <p:cNvSpPr>
              <a:spLocks noChangeArrowheads="1"/>
            </p:cNvSpPr>
            <p:nvPr/>
          </p:nvSpPr>
          <p:spPr bwMode="auto">
            <a:xfrm>
              <a:off x="6672" y="2457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632"/>
            <p:cNvSpPr>
              <a:spLocks noChangeArrowheads="1"/>
            </p:cNvSpPr>
            <p:nvPr/>
          </p:nvSpPr>
          <p:spPr bwMode="auto">
            <a:xfrm>
              <a:off x="6690" y="2457"/>
              <a:ext cx="2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curso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633"/>
            <p:cNvSpPr>
              <a:spLocks noChangeArrowheads="1"/>
            </p:cNvSpPr>
            <p:nvPr/>
          </p:nvSpPr>
          <p:spPr bwMode="auto">
            <a:xfrm>
              <a:off x="6876" y="2457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634"/>
            <p:cNvSpPr>
              <a:spLocks noChangeArrowheads="1"/>
            </p:cNvSpPr>
            <p:nvPr/>
          </p:nvSpPr>
          <p:spPr bwMode="auto">
            <a:xfrm>
              <a:off x="6540" y="2649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635"/>
            <p:cNvSpPr>
              <a:spLocks noChangeArrowheads="1"/>
            </p:cNvSpPr>
            <p:nvPr/>
          </p:nvSpPr>
          <p:spPr bwMode="auto">
            <a:xfrm>
              <a:off x="6558" y="2649"/>
              <a:ext cx="1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Em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636"/>
            <p:cNvSpPr>
              <a:spLocks noChangeArrowheads="1"/>
            </p:cNvSpPr>
            <p:nvPr/>
          </p:nvSpPr>
          <p:spPr bwMode="auto">
            <a:xfrm>
              <a:off x="6672" y="2649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637"/>
            <p:cNvSpPr>
              <a:spLocks noChangeArrowheads="1"/>
            </p:cNvSpPr>
            <p:nvPr/>
          </p:nvSpPr>
          <p:spPr bwMode="auto">
            <a:xfrm>
              <a:off x="6690" y="2649"/>
              <a:ext cx="2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curso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638"/>
            <p:cNvSpPr>
              <a:spLocks noChangeArrowheads="1"/>
            </p:cNvSpPr>
            <p:nvPr/>
          </p:nvSpPr>
          <p:spPr bwMode="auto">
            <a:xfrm>
              <a:off x="6876" y="2649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FA7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639"/>
            <p:cNvSpPr>
              <a:spLocks noChangeArrowheads="1"/>
            </p:cNvSpPr>
            <p:nvPr/>
          </p:nvSpPr>
          <p:spPr bwMode="auto">
            <a:xfrm>
              <a:off x="6540" y="2841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4511E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640"/>
            <p:cNvSpPr>
              <a:spLocks noChangeArrowheads="1"/>
            </p:cNvSpPr>
            <p:nvPr/>
          </p:nvSpPr>
          <p:spPr bwMode="auto">
            <a:xfrm>
              <a:off x="6558" y="2841"/>
              <a:ext cx="1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4511E"/>
                  </a:solidFill>
                  <a:effectLst/>
                  <a:latin typeface="Arial" panose="020B0604020202020204" pitchFamily="34" charset="0"/>
                </a:rPr>
                <a:t>Por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641"/>
            <p:cNvSpPr>
              <a:spLocks noChangeArrowheads="1"/>
            </p:cNvSpPr>
            <p:nvPr/>
          </p:nvSpPr>
          <p:spPr bwMode="auto">
            <a:xfrm>
              <a:off x="6672" y="2841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4511E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642"/>
            <p:cNvSpPr>
              <a:spLocks noChangeArrowheads="1"/>
            </p:cNvSpPr>
            <p:nvPr/>
          </p:nvSpPr>
          <p:spPr bwMode="auto">
            <a:xfrm>
              <a:off x="6690" y="2841"/>
              <a:ext cx="2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4511E"/>
                  </a:solidFill>
                  <a:effectLst/>
                  <a:latin typeface="Arial" panose="020B0604020202020204" pitchFamily="34" charset="0"/>
                </a:rPr>
                <a:t>iniciar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643"/>
            <p:cNvSpPr>
              <a:spLocks noChangeArrowheads="1"/>
            </p:cNvSpPr>
            <p:nvPr/>
          </p:nvSpPr>
          <p:spPr bwMode="auto">
            <a:xfrm>
              <a:off x="6888" y="2841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4511E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644"/>
            <p:cNvSpPr>
              <a:spLocks noChangeArrowheads="1"/>
            </p:cNvSpPr>
            <p:nvPr/>
          </p:nvSpPr>
          <p:spPr bwMode="auto">
            <a:xfrm>
              <a:off x="6540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4511E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645"/>
            <p:cNvSpPr>
              <a:spLocks noChangeArrowheads="1"/>
            </p:cNvSpPr>
            <p:nvPr/>
          </p:nvSpPr>
          <p:spPr bwMode="auto">
            <a:xfrm>
              <a:off x="6558" y="3033"/>
              <a:ext cx="1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4511E"/>
                  </a:solidFill>
                  <a:effectLst/>
                  <a:latin typeface="Arial" panose="020B0604020202020204" pitchFamily="34" charset="0"/>
                </a:rPr>
                <a:t>Por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646"/>
            <p:cNvSpPr>
              <a:spLocks noChangeArrowheads="1"/>
            </p:cNvSpPr>
            <p:nvPr/>
          </p:nvSpPr>
          <p:spPr bwMode="auto">
            <a:xfrm>
              <a:off x="6672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4511E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647"/>
            <p:cNvSpPr>
              <a:spLocks noChangeArrowheads="1"/>
            </p:cNvSpPr>
            <p:nvPr/>
          </p:nvSpPr>
          <p:spPr bwMode="auto">
            <a:xfrm>
              <a:off x="6690" y="3033"/>
              <a:ext cx="2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4511E"/>
                  </a:solidFill>
                  <a:effectLst/>
                  <a:latin typeface="Arial" panose="020B0604020202020204" pitchFamily="34" charset="0"/>
                </a:rPr>
                <a:t>iniciar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648"/>
            <p:cNvSpPr>
              <a:spLocks noChangeArrowheads="1"/>
            </p:cNvSpPr>
            <p:nvPr/>
          </p:nvSpPr>
          <p:spPr bwMode="auto">
            <a:xfrm>
              <a:off x="6888" y="303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F4511E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649"/>
            <p:cNvSpPr>
              <a:spLocks noChangeArrowheads="1"/>
            </p:cNvSpPr>
            <p:nvPr/>
          </p:nvSpPr>
          <p:spPr bwMode="auto">
            <a:xfrm>
              <a:off x="289" y="3222"/>
              <a:ext cx="2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Resumo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650"/>
            <p:cNvSpPr>
              <a:spLocks noChangeArrowheads="1"/>
            </p:cNvSpPr>
            <p:nvPr/>
          </p:nvSpPr>
          <p:spPr bwMode="auto">
            <a:xfrm>
              <a:off x="2329" y="3222"/>
              <a:ext cx="23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366,52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651"/>
            <p:cNvSpPr>
              <a:spLocks noChangeArrowheads="1"/>
            </p:cNvSpPr>
            <p:nvPr/>
          </p:nvSpPr>
          <p:spPr bwMode="auto">
            <a:xfrm>
              <a:off x="3043" y="3222"/>
              <a:ext cx="23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287,50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652"/>
            <p:cNvSpPr>
              <a:spLocks noChangeArrowheads="1"/>
            </p:cNvSpPr>
            <p:nvPr/>
          </p:nvSpPr>
          <p:spPr bwMode="auto">
            <a:xfrm>
              <a:off x="5730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653"/>
            <p:cNvSpPr>
              <a:spLocks noChangeArrowheads="1"/>
            </p:cNvSpPr>
            <p:nvPr/>
          </p:nvSpPr>
          <p:spPr bwMode="auto">
            <a:xfrm>
              <a:off x="5748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654"/>
            <p:cNvSpPr>
              <a:spLocks noChangeArrowheads="1"/>
            </p:cNvSpPr>
            <p:nvPr/>
          </p:nvSpPr>
          <p:spPr bwMode="auto">
            <a:xfrm>
              <a:off x="5766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655"/>
            <p:cNvSpPr>
              <a:spLocks noChangeArrowheads="1"/>
            </p:cNvSpPr>
            <p:nvPr/>
          </p:nvSpPr>
          <p:spPr bwMode="auto">
            <a:xfrm>
              <a:off x="5784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656"/>
            <p:cNvSpPr>
              <a:spLocks noChangeArrowheads="1"/>
            </p:cNvSpPr>
            <p:nvPr/>
          </p:nvSpPr>
          <p:spPr bwMode="auto">
            <a:xfrm>
              <a:off x="5802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657"/>
            <p:cNvSpPr>
              <a:spLocks noChangeArrowheads="1"/>
            </p:cNvSpPr>
            <p:nvPr/>
          </p:nvSpPr>
          <p:spPr bwMode="auto">
            <a:xfrm>
              <a:off x="5820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658"/>
            <p:cNvSpPr>
              <a:spLocks noChangeArrowheads="1"/>
            </p:cNvSpPr>
            <p:nvPr/>
          </p:nvSpPr>
          <p:spPr bwMode="auto">
            <a:xfrm>
              <a:off x="5838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659"/>
            <p:cNvSpPr>
              <a:spLocks noChangeArrowheads="1"/>
            </p:cNvSpPr>
            <p:nvPr/>
          </p:nvSpPr>
          <p:spPr bwMode="auto">
            <a:xfrm>
              <a:off x="5856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660"/>
            <p:cNvSpPr>
              <a:spLocks noChangeArrowheads="1"/>
            </p:cNvSpPr>
            <p:nvPr/>
          </p:nvSpPr>
          <p:spPr bwMode="auto">
            <a:xfrm>
              <a:off x="5874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661"/>
            <p:cNvSpPr>
              <a:spLocks noChangeArrowheads="1"/>
            </p:cNvSpPr>
            <p:nvPr/>
          </p:nvSpPr>
          <p:spPr bwMode="auto">
            <a:xfrm>
              <a:off x="5892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662"/>
            <p:cNvSpPr>
              <a:spLocks noChangeArrowheads="1"/>
            </p:cNvSpPr>
            <p:nvPr/>
          </p:nvSpPr>
          <p:spPr bwMode="auto">
            <a:xfrm>
              <a:off x="5910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663"/>
            <p:cNvSpPr>
              <a:spLocks noChangeArrowheads="1"/>
            </p:cNvSpPr>
            <p:nvPr/>
          </p:nvSpPr>
          <p:spPr bwMode="auto">
            <a:xfrm>
              <a:off x="5928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664"/>
            <p:cNvSpPr>
              <a:spLocks noChangeArrowheads="1"/>
            </p:cNvSpPr>
            <p:nvPr/>
          </p:nvSpPr>
          <p:spPr bwMode="auto">
            <a:xfrm>
              <a:off x="5946" y="3222"/>
              <a:ext cx="49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523.492.970,00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665"/>
            <p:cNvSpPr>
              <a:spLocks noChangeArrowheads="1"/>
            </p:cNvSpPr>
            <p:nvPr/>
          </p:nvSpPr>
          <p:spPr bwMode="auto">
            <a:xfrm>
              <a:off x="6396" y="3222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Line 666"/>
            <p:cNvSpPr>
              <a:spLocks noChangeShapeType="1"/>
            </p:cNvSpPr>
            <p:nvPr/>
          </p:nvSpPr>
          <p:spPr bwMode="auto">
            <a:xfrm>
              <a:off x="178" y="1547"/>
              <a:ext cx="6932" cy="0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667"/>
            <p:cNvSpPr>
              <a:spLocks noChangeShapeType="1"/>
            </p:cNvSpPr>
            <p:nvPr/>
          </p:nvSpPr>
          <p:spPr bwMode="auto">
            <a:xfrm>
              <a:off x="178" y="1823"/>
              <a:ext cx="6932" cy="0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Line 668"/>
            <p:cNvSpPr>
              <a:spLocks noChangeShapeType="1"/>
            </p:cNvSpPr>
            <p:nvPr/>
          </p:nvSpPr>
          <p:spPr bwMode="auto">
            <a:xfrm>
              <a:off x="178" y="2015"/>
              <a:ext cx="6932" cy="0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Line 669"/>
            <p:cNvSpPr>
              <a:spLocks noChangeShapeType="1"/>
            </p:cNvSpPr>
            <p:nvPr/>
          </p:nvSpPr>
          <p:spPr bwMode="auto">
            <a:xfrm>
              <a:off x="178" y="2207"/>
              <a:ext cx="6932" cy="0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Line 670"/>
            <p:cNvSpPr>
              <a:spLocks noChangeShapeType="1"/>
            </p:cNvSpPr>
            <p:nvPr/>
          </p:nvSpPr>
          <p:spPr bwMode="auto">
            <a:xfrm>
              <a:off x="178" y="2399"/>
              <a:ext cx="6932" cy="0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671"/>
            <p:cNvSpPr>
              <a:spLocks noChangeShapeType="1"/>
            </p:cNvSpPr>
            <p:nvPr/>
          </p:nvSpPr>
          <p:spPr bwMode="auto">
            <a:xfrm>
              <a:off x="178" y="2591"/>
              <a:ext cx="6932" cy="0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Line 672"/>
            <p:cNvSpPr>
              <a:spLocks noChangeShapeType="1"/>
            </p:cNvSpPr>
            <p:nvPr/>
          </p:nvSpPr>
          <p:spPr bwMode="auto">
            <a:xfrm>
              <a:off x="178" y="2783"/>
              <a:ext cx="6932" cy="0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6" name="Line 673"/>
            <p:cNvSpPr>
              <a:spLocks noChangeShapeType="1"/>
            </p:cNvSpPr>
            <p:nvPr/>
          </p:nvSpPr>
          <p:spPr bwMode="auto">
            <a:xfrm>
              <a:off x="178" y="2975"/>
              <a:ext cx="6932" cy="0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Line 674"/>
            <p:cNvSpPr>
              <a:spLocks noChangeShapeType="1"/>
            </p:cNvSpPr>
            <p:nvPr/>
          </p:nvSpPr>
          <p:spPr bwMode="auto">
            <a:xfrm>
              <a:off x="178" y="3168"/>
              <a:ext cx="6932" cy="0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675"/>
            <p:cNvSpPr>
              <a:spLocks noChangeShapeType="1"/>
            </p:cNvSpPr>
            <p:nvPr/>
          </p:nvSpPr>
          <p:spPr bwMode="auto">
            <a:xfrm>
              <a:off x="224" y="3718"/>
              <a:ext cx="6932" cy="0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Line 676"/>
            <p:cNvSpPr>
              <a:spLocks noChangeShapeType="1"/>
            </p:cNvSpPr>
            <p:nvPr/>
          </p:nvSpPr>
          <p:spPr bwMode="auto">
            <a:xfrm>
              <a:off x="178" y="1547"/>
              <a:ext cx="0" cy="279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Line 677"/>
            <p:cNvSpPr>
              <a:spLocks noChangeShapeType="1"/>
            </p:cNvSpPr>
            <p:nvPr/>
          </p:nvSpPr>
          <p:spPr bwMode="auto">
            <a:xfrm>
              <a:off x="178" y="1829"/>
              <a:ext cx="0" cy="1534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Line 678"/>
            <p:cNvSpPr>
              <a:spLocks noChangeShapeType="1"/>
            </p:cNvSpPr>
            <p:nvPr/>
          </p:nvSpPr>
          <p:spPr bwMode="auto">
            <a:xfrm>
              <a:off x="796" y="1547"/>
              <a:ext cx="0" cy="279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679"/>
            <p:cNvSpPr>
              <a:spLocks noChangeShapeType="1"/>
            </p:cNvSpPr>
            <p:nvPr/>
          </p:nvSpPr>
          <p:spPr bwMode="auto">
            <a:xfrm>
              <a:off x="796" y="1829"/>
              <a:ext cx="0" cy="1534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Line 680"/>
            <p:cNvSpPr>
              <a:spLocks noChangeShapeType="1"/>
            </p:cNvSpPr>
            <p:nvPr/>
          </p:nvSpPr>
          <p:spPr bwMode="auto">
            <a:xfrm>
              <a:off x="1324" y="1547"/>
              <a:ext cx="0" cy="279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Line 681"/>
            <p:cNvSpPr>
              <a:spLocks noChangeShapeType="1"/>
            </p:cNvSpPr>
            <p:nvPr/>
          </p:nvSpPr>
          <p:spPr bwMode="auto">
            <a:xfrm>
              <a:off x="1324" y="1829"/>
              <a:ext cx="0" cy="1534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Line 682"/>
            <p:cNvSpPr>
              <a:spLocks noChangeShapeType="1"/>
            </p:cNvSpPr>
            <p:nvPr/>
          </p:nvSpPr>
          <p:spPr bwMode="auto">
            <a:xfrm>
              <a:off x="2068" y="1547"/>
              <a:ext cx="0" cy="279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683"/>
            <p:cNvSpPr>
              <a:spLocks noChangeShapeType="1"/>
            </p:cNvSpPr>
            <p:nvPr/>
          </p:nvSpPr>
          <p:spPr bwMode="auto">
            <a:xfrm>
              <a:off x="2068" y="1829"/>
              <a:ext cx="0" cy="1534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Line 684"/>
            <p:cNvSpPr>
              <a:spLocks noChangeShapeType="1"/>
            </p:cNvSpPr>
            <p:nvPr/>
          </p:nvSpPr>
          <p:spPr bwMode="auto">
            <a:xfrm>
              <a:off x="2782" y="1547"/>
              <a:ext cx="0" cy="279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Line 685"/>
            <p:cNvSpPr>
              <a:spLocks noChangeShapeType="1"/>
            </p:cNvSpPr>
            <p:nvPr/>
          </p:nvSpPr>
          <p:spPr bwMode="auto">
            <a:xfrm>
              <a:off x="2782" y="1829"/>
              <a:ext cx="0" cy="1534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Line 686"/>
            <p:cNvSpPr>
              <a:spLocks noChangeShapeType="1"/>
            </p:cNvSpPr>
            <p:nvPr/>
          </p:nvSpPr>
          <p:spPr bwMode="auto">
            <a:xfrm>
              <a:off x="3496" y="1547"/>
              <a:ext cx="0" cy="279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Line 687"/>
            <p:cNvSpPr>
              <a:spLocks noChangeShapeType="1"/>
            </p:cNvSpPr>
            <p:nvPr/>
          </p:nvSpPr>
          <p:spPr bwMode="auto">
            <a:xfrm>
              <a:off x="3496" y="1829"/>
              <a:ext cx="0" cy="1534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Line 688"/>
            <p:cNvSpPr>
              <a:spLocks noChangeShapeType="1"/>
            </p:cNvSpPr>
            <p:nvPr/>
          </p:nvSpPr>
          <p:spPr bwMode="auto">
            <a:xfrm>
              <a:off x="4239" y="1547"/>
              <a:ext cx="0" cy="279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Line 689"/>
            <p:cNvSpPr>
              <a:spLocks noChangeShapeType="1"/>
            </p:cNvSpPr>
            <p:nvPr/>
          </p:nvSpPr>
          <p:spPr bwMode="auto">
            <a:xfrm>
              <a:off x="4239" y="1829"/>
              <a:ext cx="0" cy="1534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Line 690"/>
            <p:cNvSpPr>
              <a:spLocks noChangeShapeType="1"/>
            </p:cNvSpPr>
            <p:nvPr/>
          </p:nvSpPr>
          <p:spPr bwMode="auto">
            <a:xfrm>
              <a:off x="4983" y="1547"/>
              <a:ext cx="0" cy="279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691"/>
            <p:cNvSpPr>
              <a:spLocks noChangeShapeType="1"/>
            </p:cNvSpPr>
            <p:nvPr/>
          </p:nvSpPr>
          <p:spPr bwMode="auto">
            <a:xfrm>
              <a:off x="4983" y="1829"/>
              <a:ext cx="0" cy="1534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Line 692"/>
            <p:cNvSpPr>
              <a:spLocks noChangeShapeType="1"/>
            </p:cNvSpPr>
            <p:nvPr/>
          </p:nvSpPr>
          <p:spPr bwMode="auto">
            <a:xfrm>
              <a:off x="5727" y="1547"/>
              <a:ext cx="0" cy="279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Line 693"/>
            <p:cNvSpPr>
              <a:spLocks noChangeShapeType="1"/>
            </p:cNvSpPr>
            <p:nvPr/>
          </p:nvSpPr>
          <p:spPr bwMode="auto">
            <a:xfrm>
              <a:off x="5727" y="1829"/>
              <a:ext cx="0" cy="1534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Line 694"/>
            <p:cNvSpPr>
              <a:spLocks noChangeShapeType="1"/>
            </p:cNvSpPr>
            <p:nvPr/>
          </p:nvSpPr>
          <p:spPr bwMode="auto">
            <a:xfrm>
              <a:off x="6429" y="1547"/>
              <a:ext cx="0" cy="279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695"/>
            <p:cNvSpPr>
              <a:spLocks noChangeShapeType="1"/>
            </p:cNvSpPr>
            <p:nvPr/>
          </p:nvSpPr>
          <p:spPr bwMode="auto">
            <a:xfrm>
              <a:off x="6429" y="1829"/>
              <a:ext cx="0" cy="1534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Line 696"/>
            <p:cNvSpPr>
              <a:spLocks noChangeShapeType="1"/>
            </p:cNvSpPr>
            <p:nvPr/>
          </p:nvSpPr>
          <p:spPr bwMode="auto">
            <a:xfrm>
              <a:off x="7104" y="1547"/>
              <a:ext cx="0" cy="279"/>
            </a:xfrm>
            <a:prstGeom prst="line">
              <a:avLst/>
            </a:prstGeom>
            <a:noFill/>
            <a:ln w="9525" cap="flat">
              <a:solidFill>
                <a:srgbClr val="01579B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Line 697"/>
            <p:cNvSpPr>
              <a:spLocks noChangeShapeType="1"/>
            </p:cNvSpPr>
            <p:nvPr/>
          </p:nvSpPr>
          <p:spPr bwMode="auto">
            <a:xfrm>
              <a:off x="7104" y="1829"/>
              <a:ext cx="0" cy="1534"/>
            </a:xfrm>
            <a:prstGeom prst="line">
              <a:avLst/>
            </a:prstGeom>
            <a:noFill/>
            <a:ln w="9525" cap="flat">
              <a:solidFill>
                <a:srgbClr val="D6DCE4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4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140054"/>
            <a:ext cx="1562100" cy="535816"/>
          </a:xfrm>
          <a:prstGeom prst="rect">
            <a:avLst/>
          </a:prstGeom>
          <a:noFill/>
        </p:spPr>
      </p:pic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81718"/>
              </p:ext>
            </p:extLst>
          </p:nvPr>
        </p:nvGraphicFramePr>
        <p:xfrm>
          <a:off x="667061" y="780229"/>
          <a:ext cx="10857877" cy="3019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Folha de Cálculo" r:id="rId17" imgW="11010960" imgH="2712387" progId="Excel.Sheet.12">
                  <p:embed/>
                </p:oleObj>
              </mc:Choice>
              <mc:Fallback>
                <p:oleObj name="Folha de Cálculo" r:id="rId17" imgW="11010960" imgH="27123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7061" y="780229"/>
                        <a:ext cx="10857877" cy="3019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tângulo 37"/>
          <p:cNvSpPr/>
          <p:nvPr/>
        </p:nvSpPr>
        <p:spPr>
          <a:xfrm>
            <a:off x="1190198" y="3682849"/>
            <a:ext cx="9633869" cy="986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Projecto integrado com sistemas híbridos de geração fotovoltaica, sistemas de armazenamento de baterias de ião de lítio, eletrificação – redes de MT &amp; BT, sistemas abastecimento de água, criação de renda e oportunidades de emprego e melhoria condição de vida das populações   </a:t>
            </a:r>
            <a:endParaRPr lang="pt-PT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610475" y="4669648"/>
            <a:ext cx="10914463" cy="9867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Projecto integrado com sistemas híbridos de geração fotovoltaica, sistemas de armazenamento de baterias de ião de lítio, eletrificação – redes de MT &amp; BT, sistemas abastecimento de água, criação de renda e oportunidades de emprego e melhoria condição de vida das populações   </a:t>
            </a:r>
            <a:endParaRPr lang="pt-PT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3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140054"/>
            <a:ext cx="1562100" cy="535816"/>
          </a:xfrm>
          <a:prstGeom prst="rect">
            <a:avLst/>
          </a:prstGeom>
          <a:noFill/>
        </p:spPr>
      </p:pic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6631"/>
              </p:ext>
            </p:extLst>
          </p:nvPr>
        </p:nvGraphicFramePr>
        <p:xfrm>
          <a:off x="591344" y="805122"/>
          <a:ext cx="11009312" cy="222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Folha de Cálculo" r:id="rId17" imgW="11009261" imgH="2072594" progId="Excel.Sheet.12">
                  <p:embed/>
                </p:oleObj>
              </mc:Choice>
              <mc:Fallback>
                <p:oleObj name="Folha de Cálculo" r:id="rId17" imgW="11009261" imgH="20725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1344" y="805122"/>
                        <a:ext cx="11009312" cy="2221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68457"/>
              </p:ext>
            </p:extLst>
          </p:nvPr>
        </p:nvGraphicFramePr>
        <p:xfrm>
          <a:off x="591344" y="3231553"/>
          <a:ext cx="11009312" cy="121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Folha de Cálculo" r:id="rId19" imgW="11009261" imgH="1225124" progId="Excel.Sheet.12">
                  <p:embed/>
                </p:oleObj>
              </mc:Choice>
              <mc:Fallback>
                <p:oleObj name="Folha de Cálculo" r:id="rId19" imgW="11009261" imgH="12251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1344" y="3231553"/>
                        <a:ext cx="11009312" cy="121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tângulo 38"/>
          <p:cNvSpPr/>
          <p:nvPr/>
        </p:nvSpPr>
        <p:spPr>
          <a:xfrm>
            <a:off x="2461754" y="4504679"/>
            <a:ext cx="7090757" cy="281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projectos – USD 1.955.500.087,27 Financiamento EXIM BANK USA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729442"/>
              </p:ext>
            </p:extLst>
          </p:nvPr>
        </p:nvGraphicFramePr>
        <p:xfrm>
          <a:off x="591344" y="4888313"/>
          <a:ext cx="11167255" cy="87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Folha de Cálculo" r:id="rId21" imgW="6934320" imgH="1189479" progId="Excel.Sheet.12">
                  <p:embed/>
                </p:oleObj>
              </mc:Choice>
              <mc:Fallback>
                <p:oleObj name="Folha de Cálculo" r:id="rId21" imgW="6934320" imgH="11894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1344" y="4888313"/>
                        <a:ext cx="11167255" cy="876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778</Words>
  <Application>Microsoft Office PowerPoint</Application>
  <PresentationFormat>Widescreen</PresentationFormat>
  <Paragraphs>327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Tema do Office</vt:lpstr>
      <vt:lpstr>Folha de Cálculo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Marino</dc:creator>
  <cp:lastModifiedBy>Marino</cp:lastModifiedBy>
  <cp:revision>80</cp:revision>
  <dcterms:created xsi:type="dcterms:W3CDTF">2022-12-04T11:04:02Z</dcterms:created>
  <dcterms:modified xsi:type="dcterms:W3CDTF">2022-12-14T07:36:15Z</dcterms:modified>
</cp:coreProperties>
</file>